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7" r:id="rId3"/>
    <p:sldId id="258" r:id="rId4"/>
    <p:sldId id="259" r:id="rId5"/>
    <p:sldId id="260" r:id="rId6"/>
    <p:sldId id="261" r:id="rId7"/>
    <p:sldId id="264" r:id="rId8"/>
    <p:sldId id="265" r:id="rId9"/>
    <p:sldId id="288" r:id="rId10"/>
    <p:sldId id="289" r:id="rId11"/>
    <p:sldId id="290" r:id="rId12"/>
    <p:sldId id="263" r:id="rId13"/>
    <p:sldId id="267" r:id="rId14"/>
    <p:sldId id="291" r:id="rId15"/>
    <p:sldId id="293" r:id="rId16"/>
    <p:sldId id="269" r:id="rId17"/>
    <p:sldId id="270" r:id="rId18"/>
    <p:sldId id="262" r:id="rId19"/>
    <p:sldId id="295" r:id="rId20"/>
    <p:sldId id="271" r:id="rId21"/>
    <p:sldId id="272" r:id="rId22"/>
    <p:sldId id="1135" r:id="rId23"/>
    <p:sldId id="2907" r:id="rId24"/>
    <p:sldId id="2906" r:id="rId25"/>
    <p:sldId id="456" r:id="rId26"/>
    <p:sldId id="2478" r:id="rId27"/>
    <p:sldId id="344" r:id="rId28"/>
    <p:sldId id="1605" r:id="rId29"/>
    <p:sldId id="2908" r:id="rId30"/>
    <p:sldId id="2909" r:id="rId31"/>
    <p:sldId id="629" r:id="rId32"/>
    <p:sldId id="2912" r:id="rId33"/>
    <p:sldId id="2913" r:id="rId34"/>
    <p:sldId id="90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03D48D-6D9F-424F-97BB-43EB9947713D}">
          <p14:sldIdLst>
            <p14:sldId id="257"/>
            <p14:sldId id="258"/>
            <p14:sldId id="259"/>
          </p14:sldIdLst>
        </p14:section>
        <p14:section name="Hardware" id="{44009157-18FE-4347-9548-E9A54D7941B5}">
          <p14:sldIdLst>
            <p14:sldId id="260"/>
            <p14:sldId id="261"/>
            <p14:sldId id="264"/>
            <p14:sldId id="265"/>
            <p14:sldId id="288"/>
            <p14:sldId id="289"/>
            <p14:sldId id="290"/>
          </p14:sldIdLst>
        </p14:section>
        <p14:section name="Networking" id="{2CDB98B1-5ED3-4603-8016-BEF6EE987E8C}">
          <p14:sldIdLst>
            <p14:sldId id="263"/>
            <p14:sldId id="267"/>
            <p14:sldId id="291"/>
            <p14:sldId id="293"/>
            <p14:sldId id="269"/>
            <p14:sldId id="270"/>
            <p14:sldId id="262"/>
            <p14:sldId id="295"/>
          </p14:sldIdLst>
        </p14:section>
        <p14:section name="Software" id="{8F164627-1897-4FD5-97ED-3200B93C15A7}">
          <p14:sldIdLst>
            <p14:sldId id="271"/>
            <p14:sldId id="272"/>
          </p14:sldIdLst>
        </p14:section>
        <p14:section name="Facilities" id="{881C1C38-C6E5-4F54-9885-9508ABCE838E}">
          <p14:sldIdLst>
            <p14:sldId id="1135"/>
            <p14:sldId id="2907"/>
            <p14:sldId id="2906"/>
            <p14:sldId id="456"/>
            <p14:sldId id="2478"/>
            <p14:sldId id="344"/>
            <p14:sldId id="1605"/>
            <p14:sldId id="2908"/>
            <p14:sldId id="2909"/>
            <p14:sldId id="629"/>
            <p14:sldId id="2912"/>
            <p14:sldId id="2913"/>
            <p14:sldId id="90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72" userDrawn="1">
          <p15:clr>
            <a:srgbClr val="A4A3A4"/>
          </p15:clr>
        </p15:guide>
        <p15:guide id="3" orient="horz" pos="2040" userDrawn="1">
          <p15:clr>
            <a:srgbClr val="A4A3A4"/>
          </p15:clr>
        </p15:guide>
        <p15:guide id="4" orient="horz" pos="912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940"/>
    <a:srgbClr val="E08605"/>
    <a:srgbClr val="888472"/>
    <a:srgbClr val="E6E5E1"/>
    <a:srgbClr val="FDD395"/>
    <a:srgbClr val="DA6F03"/>
    <a:srgbClr val="ECB209"/>
    <a:srgbClr val="E6E6E6"/>
    <a:srgbClr val="012548"/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16" y="78"/>
      </p:cViewPr>
      <p:guideLst>
        <p:guide pos="3840"/>
        <p:guide pos="72"/>
        <p:guide orient="horz" pos="2040"/>
        <p:guide orient="horz" pos="912"/>
        <p:guide orient="horz" pos="280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09523-AB6D-4416-8628-8975AC97045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718A9-90E0-4D7E-BE47-0D0C69273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18A9-90E0-4D7E-BE47-0D0C692731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44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18A9-90E0-4D7E-BE47-0D0C692731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6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18A9-90E0-4D7E-BE47-0D0C692731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53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341AF9-1DFA-4929-86BF-7C0196DDB6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56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A34ED-8FA2-4A1E-A503-3FEE8D85EC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49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63B251-BF35-4316-A5ED-9588BDF7B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©Presentation-Process.com Modern PowerPoint Templates Pack  </a:t>
            </a:r>
          </a:p>
        </p:txBody>
      </p:sp>
    </p:spTree>
    <p:extLst>
      <p:ext uri="{BB962C8B-B14F-4D97-AF65-F5344CB8AC3E}">
        <p14:creationId xmlns:p14="http://schemas.microsoft.com/office/powerpoint/2010/main" val="28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67EF-FCC8-FE8B-A597-50FC80353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9AAC2-1BF7-1288-79A7-EDE71DA73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DFD07-3BB3-FA03-C5F9-1EFA55EE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4422C-218C-F8A8-BCFC-4902D684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7974A-A83A-7E71-D8A8-FAE729E5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7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EC3D-3F4A-A459-78E3-4809CA73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7CF58-E1BF-F3AA-BA2A-8ABAF425F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6822-77D7-9481-0430-B7D60AFE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33F84-0550-4A8D-8639-BB9ECB61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CF3B3-2DF1-89DF-D28B-66DCA2E3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16D1F-43F2-4732-71F0-F82EA7820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7DBE2-1A8E-6A81-482F-656A8C8E3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62C9A-82AB-A071-5E01-3B9C2BC8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8260B-EA66-913D-256C-9D4CE943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3C14-8394-37C8-99D3-9637FC90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08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07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20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44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35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44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78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67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DBBA-24A1-3A9E-5EE1-82F223DF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FD6B-D7F6-3A86-7860-855970AE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0B21E-5559-8084-8913-569DD05B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F149-39C1-A960-6A71-B04EDB9F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21FE1-CB09-FFE9-41A4-F457484B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637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30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2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570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08-10-2022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1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EC84-76DC-A341-D869-FBC607C7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40E58-BFFD-DE21-5D6D-7E1877328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7BFF-5C1F-10E0-0640-D855CC16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6FA57-A859-F8F4-F587-956A51023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F6244-EC89-C600-F7EE-DD09ADF5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1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B9B7-2E4B-DF78-FD4B-76098054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81D3-1D28-A08F-7EE7-0D4812C0B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CFE51-B1FB-4199-EBF8-3224E9819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59C67-1FD7-6FC2-D783-F31346F3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BC1B0-D972-5B69-DCD0-F8E75990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9F401-8D3D-30F2-1F4A-CF5C34D8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9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CAF6-2853-DE4F-4531-CAA7B720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91FBE-C536-E572-2A93-B692FF29F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A35FF-6BD7-0539-0E97-DEDB51990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D5438-BEB8-461D-B3F3-A8BCFBB3B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FAD01-3B1A-845D-1230-E04C24AC1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DCC9E-1D1E-04EB-BB10-DF5EA841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127E5-0332-BABF-1676-C00BC206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E1469C-1BBC-634B-8AC0-3F723B2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2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189B-BEC7-F6E6-314E-9FF09C02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03895-94C0-2818-083A-4345068D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FE631-422F-1750-8338-355A87F3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C2F20-2A80-D13C-1EB7-1699C8CE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9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A809A6-477F-78BF-4BE0-743CC4F8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DC98F-2AEE-2F2A-396E-6298487DB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7B809-878A-5F34-0905-D4AE76DB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61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D38D-6BB9-28EB-C443-9329C4E4A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81716-59AD-FE97-8CBA-6A6E11BC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AF56F-1BA7-1B67-E9D3-E625A97C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58A1E-43DE-9CD5-2299-4D048DC2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30AB3-82FA-26DD-3E3F-E9201634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2A8E8-9995-A63E-D939-8414D2DF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0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41BD-A6F1-57F3-3BB2-6DC6D34B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100CA-E93C-1903-378E-7477CCED0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13FB6-BE79-CACE-4AA0-ABB01397A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057B0-7585-E3FD-514D-16E75E3D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7E8C2-49B0-EB46-6A55-CABE1E94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FA227-8E5A-C9D6-07C0-F659355E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9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72870-3E92-50A4-E329-46A84D6E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A273D-B770-564C-56BA-F07E885C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E4FDF-5A7A-65B9-9F1A-7760308D3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29840-4E11-45D9-90F4-ED8E16D7268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AE971-3FA7-356F-4708-BB8D9F2BC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7ADCB-4864-4105-3CE6-E2823119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1FDBB-8B3A-4822-89E2-DA1EEC3D2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2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7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2/upgrading-it-infrastructure-heres-why-you-should-hire-an-expert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sdes.org/2021/03/04/main-project-inspiration-fiber-optic-cables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aparejador/2289464346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br.com.br/atualidades/previsoes-da-ruckus-wireless-para-o-mercado-de-wi-fi-em-2016" TargetMode="External"/><Relationship Id="rId5" Type="http://schemas.openxmlformats.org/officeDocument/2006/relationships/image" Target="../media/image28.jpg"/><Relationship Id="rId10" Type="http://schemas.openxmlformats.org/officeDocument/2006/relationships/hyperlink" Target="https://fr.wikipedia.org/wiki/Aruba_Networks" TargetMode="External"/><Relationship Id="rId4" Type="http://schemas.openxmlformats.org/officeDocument/2006/relationships/hyperlink" Target="https://en.wikipedia.org/wiki/Jio" TargetMode="Externa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en.wikipedia.org/wiki/Jio" TargetMode="External"/><Relationship Id="rId7" Type="http://schemas.openxmlformats.org/officeDocument/2006/relationships/hyperlink" Target="https://www.flickr.com/photos/aparejador/2289464346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2.jpeg"/><Relationship Id="rId5" Type="http://schemas.openxmlformats.org/officeDocument/2006/relationships/hyperlink" Target="https://overbr.com.br/atualidades/previsoes-da-ruckus-wireless-para-o-mercado-de-wi-fi-em-2016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8.jpg"/><Relationship Id="rId9" Type="http://schemas.openxmlformats.org/officeDocument/2006/relationships/hyperlink" Target="https://fr.wikipedia.org/wiki/Aruba_Network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BM_bladecenter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server-pc-workstation-computer-23312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000000">
                <a:alpha val="67000"/>
              </a:srgbClr>
            </a:gs>
            <a:gs pos="0">
              <a:schemeClr val="tx1">
                <a:alpha val="18000"/>
              </a:schemeClr>
            </a:gs>
            <a:gs pos="49000">
              <a:schemeClr val="tx1"/>
            </a:gs>
            <a:gs pos="77000">
              <a:srgbClr val="000000">
                <a:alpha val="67000"/>
              </a:srgbClr>
            </a:gs>
            <a:gs pos="100000">
              <a:schemeClr val="tx1">
                <a:alpha val="1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9B31F-831D-789B-ED9D-78306FD8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2000"/>
                    </a14:imgEffect>
                    <a14:imgEffect>
                      <a14:colorTemperature colorTemp="6400"/>
                    </a14:imgEffect>
                    <a14:imgEffect>
                      <a14:brightnessContrast bright="-17000" contrast="-3000"/>
                    </a14:imgEffect>
                  </a14:imgLayer>
                </a14:imgProps>
              </a:ext>
            </a:extLst>
          </a:blip>
          <a:srcRect t="31102" r="662" b="-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A6B70B5-177F-BE20-87C6-78B96BE11B88}"/>
              </a:ext>
            </a:extLst>
          </p:cNvPr>
          <p:cNvGrpSpPr/>
          <p:nvPr/>
        </p:nvGrpSpPr>
        <p:grpSpPr>
          <a:xfrm>
            <a:off x="1432560" y="1527642"/>
            <a:ext cx="9326880" cy="3802717"/>
            <a:chOff x="1635760" y="1642110"/>
            <a:chExt cx="9326880" cy="38027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873AA-EDCD-B76B-E411-13F8535C3F05}"/>
                </a:ext>
              </a:extLst>
            </p:cNvPr>
            <p:cNvSpPr/>
            <p:nvPr/>
          </p:nvSpPr>
          <p:spPr>
            <a:xfrm>
              <a:off x="1635760" y="1642110"/>
              <a:ext cx="9326880" cy="73152"/>
            </a:xfrm>
            <a:prstGeom prst="rect">
              <a:avLst/>
            </a:prstGeom>
            <a:solidFill>
              <a:srgbClr val="F07C00"/>
            </a:solidFill>
            <a:ln w="25400">
              <a:solidFill>
                <a:srgbClr val="F5C59D">
                  <a:alpha val="9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6AB19E-09C5-20B1-B2DC-09E6BB3523A7}"/>
                </a:ext>
              </a:extLst>
            </p:cNvPr>
            <p:cNvSpPr/>
            <p:nvPr/>
          </p:nvSpPr>
          <p:spPr>
            <a:xfrm>
              <a:off x="1635760" y="5371675"/>
              <a:ext cx="9326880" cy="73152"/>
            </a:xfrm>
            <a:prstGeom prst="rect">
              <a:avLst/>
            </a:prstGeom>
            <a:solidFill>
              <a:srgbClr val="F07C00"/>
            </a:solidFill>
            <a:ln w="25400">
              <a:solidFill>
                <a:srgbClr val="F5C59D">
                  <a:alpha val="9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469842-9AC6-9341-7491-168B40B76093}"/>
              </a:ext>
            </a:extLst>
          </p:cNvPr>
          <p:cNvGrpSpPr/>
          <p:nvPr/>
        </p:nvGrpSpPr>
        <p:grpSpPr>
          <a:xfrm>
            <a:off x="5521965" y="1709067"/>
            <a:ext cx="5349240" cy="3439866"/>
            <a:chOff x="5928360" y="1755307"/>
            <a:chExt cx="5349240" cy="34398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E4EB60-28AC-DD70-6BC7-D17741ED00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4399" y="2691269"/>
              <a:ext cx="731520" cy="731520"/>
            </a:xfrm>
            <a:prstGeom prst="rect">
              <a:avLst/>
            </a:prstGeom>
            <a:solidFill>
              <a:srgbClr val="F07C00"/>
            </a:solidFill>
            <a:ln w="22225">
              <a:solidFill>
                <a:srgbClr val="F5C59D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D8F0D6-F154-DC33-E8A9-E605576BF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4399" y="3527691"/>
              <a:ext cx="731520" cy="731520"/>
            </a:xfrm>
            <a:prstGeom prst="rect">
              <a:avLst/>
            </a:prstGeom>
            <a:solidFill>
              <a:srgbClr val="F07C00"/>
            </a:solidFill>
            <a:ln w="22225">
              <a:solidFill>
                <a:srgbClr val="F5C59D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6C1287-82E1-EC64-A588-7D163BF898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4399" y="4364114"/>
              <a:ext cx="731520" cy="731520"/>
            </a:xfrm>
            <a:prstGeom prst="rect">
              <a:avLst/>
            </a:prstGeom>
            <a:solidFill>
              <a:srgbClr val="F07C00"/>
            </a:solidFill>
            <a:ln w="22225">
              <a:solidFill>
                <a:srgbClr val="F5C59D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U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C1C6C0-FDE5-409F-C6B3-0462BF43A677}"/>
                </a:ext>
              </a:extLst>
            </p:cNvPr>
            <p:cNvSpPr txBox="1"/>
            <p:nvPr/>
          </p:nvSpPr>
          <p:spPr>
            <a:xfrm>
              <a:off x="6725919" y="2599451"/>
              <a:ext cx="18457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OVELY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97CBD-D440-2100-6C7C-34B12FF75155}"/>
                </a:ext>
              </a:extLst>
            </p:cNvPr>
            <p:cNvSpPr txBox="1"/>
            <p:nvPr/>
          </p:nvSpPr>
          <p:spPr>
            <a:xfrm>
              <a:off x="6725919" y="3428351"/>
              <a:ext cx="37558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ROFESSIONAL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D0BD58-ED07-7CCB-6309-DFC20544D61B}"/>
                </a:ext>
              </a:extLst>
            </p:cNvPr>
            <p:cNvSpPr txBox="1"/>
            <p:nvPr/>
          </p:nvSpPr>
          <p:spPr>
            <a:xfrm>
              <a:off x="6725919" y="4271843"/>
              <a:ext cx="37558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NIVERSITY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3F862D-D461-1F8E-1D16-D88E2EE014F3}"/>
                </a:ext>
              </a:extLst>
            </p:cNvPr>
            <p:cNvSpPr txBox="1"/>
            <p:nvPr/>
          </p:nvSpPr>
          <p:spPr>
            <a:xfrm>
              <a:off x="5928360" y="1755307"/>
              <a:ext cx="53492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IT </a:t>
              </a:r>
              <a:r>
                <a:rPr lang="en-US" sz="5400" cap="small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Infrastructure</a:t>
              </a:r>
              <a:r>
                <a:rPr lang="en-US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Condensed Extra Bold" panose="020B0803020202020204" pitchFamily="34" charset="0"/>
                </a:rPr>
                <a:t> @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D00B7A-D239-DCAB-EC9C-FC1D592FD69E}"/>
              </a:ext>
            </a:extLst>
          </p:cNvPr>
          <p:cNvGrpSpPr/>
          <p:nvPr/>
        </p:nvGrpSpPr>
        <p:grpSpPr>
          <a:xfrm>
            <a:off x="1769633" y="1857136"/>
            <a:ext cx="3149387" cy="3143729"/>
            <a:chOff x="1541038" y="2126558"/>
            <a:chExt cx="3149387" cy="3143729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90FB0F7A-3ABC-1084-9F92-F21BD3120C20}"/>
                </a:ext>
              </a:extLst>
            </p:cNvPr>
            <p:cNvSpPr/>
            <p:nvPr/>
          </p:nvSpPr>
          <p:spPr>
            <a:xfrm>
              <a:off x="1541038" y="2126558"/>
              <a:ext cx="3149387" cy="31437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Search: lovely professional university logo Logo PNG Vectors Free Download">
              <a:extLst>
                <a:ext uri="{FF2B5EF4-FFF2-40B4-BE49-F238E27FC236}">
                  <a16:creationId xmlns:a16="http://schemas.microsoft.com/office/drawing/2014/main" id="{DC8DEB73-9BE0-0853-CDD9-DF3689945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1038" y="2126558"/>
              <a:ext cx="3149387" cy="314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 descr="A picture containing text">
            <a:extLst>
              <a:ext uri="{FF2B5EF4-FFF2-40B4-BE49-F238E27FC236}">
                <a16:creationId xmlns:a16="http://schemas.microsoft.com/office/drawing/2014/main" id="{A157FC7C-E121-5175-A672-2AAF672A2B4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0"/>
            <a:ext cx="12192002" cy="68580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D0A9A4-7950-C4D1-B2C8-A042E515CFFF}"/>
              </a:ext>
            </a:extLst>
          </p:cNvPr>
          <p:cNvSpPr/>
          <p:nvPr/>
        </p:nvSpPr>
        <p:spPr>
          <a:xfrm>
            <a:off x="-209550" y="6858001"/>
            <a:ext cx="126111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E23B0F-F1FD-4A14-DBFD-82EFA59D8149}"/>
              </a:ext>
            </a:extLst>
          </p:cNvPr>
          <p:cNvSpPr/>
          <p:nvPr/>
        </p:nvSpPr>
        <p:spPr>
          <a:xfrm>
            <a:off x="0" y="-6858000"/>
            <a:ext cx="126111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1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719D6105-0AA5-7BF3-E64D-35276BE8E2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218537" cy="10805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Components of IT Infrastructure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2BF7E5-FFAB-8344-A2C4-AE7DAAC0D15A}"/>
              </a:ext>
            </a:extLst>
          </p:cNvPr>
          <p:cNvGrpSpPr/>
          <p:nvPr/>
        </p:nvGrpSpPr>
        <p:grpSpPr>
          <a:xfrm>
            <a:off x="-3598016" y="2857500"/>
            <a:ext cx="3467099" cy="1143000"/>
            <a:chOff x="0" y="274638"/>
            <a:chExt cx="12192000" cy="1143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461AB2-64D3-C32A-1CAA-4FC9540A9FA3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1668586-0C51-3F30-13BA-CEB6BACAF656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0E17C0-94FF-386B-D9F9-49D770B509A1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19B1FBC-ABDD-E6ED-177B-C9E7B75ECE28}"/>
              </a:ext>
            </a:extLst>
          </p:cNvPr>
          <p:cNvSpPr/>
          <p:nvPr/>
        </p:nvSpPr>
        <p:spPr>
          <a:xfrm>
            <a:off x="3921672" y="2154721"/>
            <a:ext cx="2655665" cy="2999594"/>
          </a:xfrm>
          <a:custGeom>
            <a:avLst/>
            <a:gdLst>
              <a:gd name="connsiteX0" fmla="*/ 247755 w 2655665"/>
              <a:gd name="connsiteY0" fmla="*/ 2999594 h 2999594"/>
              <a:gd name="connsiteX1" fmla="*/ 0 w 2655665"/>
              <a:gd name="connsiteY1" fmla="*/ 2499265 h 2999594"/>
              <a:gd name="connsiteX2" fmla="*/ 1474565 w 2655665"/>
              <a:gd name="connsiteY2" fmla="*/ 0 h 2999594"/>
              <a:gd name="connsiteX3" fmla="*/ 2655665 w 2655665"/>
              <a:gd name="connsiteY3" fmla="*/ 1994059 h 2999594"/>
              <a:gd name="connsiteX4" fmla="*/ 2164956 w 2655665"/>
              <a:gd name="connsiteY4" fmla="*/ 1994059 h 2999594"/>
              <a:gd name="connsiteX5" fmla="*/ 1474603 w 2655665"/>
              <a:gd name="connsiteY5" fmla="*/ 861060 h 2999594"/>
              <a:gd name="connsiteX6" fmla="*/ 247879 w 2655665"/>
              <a:gd name="connsiteY6" fmla="*/ 2999518 h 299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5665" h="2999594">
                <a:moveTo>
                  <a:pt x="247755" y="2999594"/>
                </a:moveTo>
                <a:lnTo>
                  <a:pt x="0" y="2499265"/>
                </a:lnTo>
                <a:lnTo>
                  <a:pt x="1474565" y="0"/>
                </a:lnTo>
                <a:lnTo>
                  <a:pt x="2655665" y="1994059"/>
                </a:lnTo>
                <a:lnTo>
                  <a:pt x="2164956" y="1994059"/>
                </a:lnTo>
                <a:lnTo>
                  <a:pt x="1474603" y="861060"/>
                </a:lnTo>
                <a:lnTo>
                  <a:pt x="247879" y="299951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79211AA-D45C-73FB-5F99-E384C6AAA2C6}"/>
              </a:ext>
            </a:extLst>
          </p:cNvPr>
          <p:cNvSpPr/>
          <p:nvPr/>
        </p:nvSpPr>
        <p:spPr>
          <a:xfrm>
            <a:off x="4171084" y="3017248"/>
            <a:ext cx="3199266" cy="2133695"/>
          </a:xfrm>
          <a:custGeom>
            <a:avLst/>
            <a:gdLst>
              <a:gd name="connsiteX0" fmla="*/ 3199257 w 3199266"/>
              <a:gd name="connsiteY0" fmla="*/ 1640243 h 2133695"/>
              <a:gd name="connsiteX1" fmla="*/ 2955989 w 3199266"/>
              <a:gd name="connsiteY1" fmla="*/ 2132629 h 2133695"/>
              <a:gd name="connsiteX2" fmla="*/ 0 w 3199266"/>
              <a:gd name="connsiteY2" fmla="*/ 2133695 h 2133695"/>
              <a:gd name="connsiteX3" fmla="*/ 1225010 w 3199266"/>
              <a:gd name="connsiteY3" fmla="*/ 0 h 2133695"/>
              <a:gd name="connsiteX4" fmla="*/ 1443904 w 3199266"/>
              <a:gd name="connsiteY4" fmla="*/ 357016 h 2133695"/>
              <a:gd name="connsiteX5" fmla="*/ 735530 w 3199266"/>
              <a:gd name="connsiteY5" fmla="*/ 1642701 h 2133695"/>
              <a:gd name="connsiteX6" fmla="*/ 3199267 w 3199266"/>
              <a:gd name="connsiteY6" fmla="*/ 1640205 h 213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9266" h="2133695">
                <a:moveTo>
                  <a:pt x="3199257" y="1640243"/>
                </a:moveTo>
                <a:lnTo>
                  <a:pt x="2955989" y="2132629"/>
                </a:lnTo>
                <a:lnTo>
                  <a:pt x="0" y="2133695"/>
                </a:lnTo>
                <a:lnTo>
                  <a:pt x="1225010" y="0"/>
                </a:lnTo>
                <a:lnTo>
                  <a:pt x="1443904" y="357016"/>
                </a:lnTo>
                <a:lnTo>
                  <a:pt x="735530" y="1642701"/>
                </a:lnTo>
                <a:lnTo>
                  <a:pt x="3199267" y="164020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FF1F1E7-207A-859E-DE71-7BD9F1DC9A38}"/>
              </a:ext>
            </a:extLst>
          </p:cNvPr>
          <p:cNvSpPr/>
          <p:nvPr/>
        </p:nvSpPr>
        <p:spPr>
          <a:xfrm>
            <a:off x="4896794" y="2149547"/>
            <a:ext cx="2463355" cy="2510351"/>
          </a:xfrm>
          <a:custGeom>
            <a:avLst/>
            <a:gdLst>
              <a:gd name="connsiteX0" fmla="*/ 491680 w 2463355"/>
              <a:gd name="connsiteY0" fmla="*/ 0 h 2510351"/>
              <a:gd name="connsiteX1" fmla="*/ 986980 w 2463355"/>
              <a:gd name="connsiteY1" fmla="*/ 0 h 2510351"/>
              <a:gd name="connsiteX2" fmla="*/ 2463356 w 2463355"/>
              <a:gd name="connsiteY2" fmla="*/ 2505075 h 2510351"/>
              <a:gd name="connsiteX3" fmla="*/ 0 w 2463355"/>
              <a:gd name="connsiteY3" fmla="*/ 2510352 h 2510351"/>
              <a:gd name="connsiteX4" fmla="*/ 282178 w 2463355"/>
              <a:gd name="connsiteY4" fmla="*/ 2000250 h 2510351"/>
              <a:gd name="connsiteX5" fmla="*/ 1672828 w 2463355"/>
              <a:gd name="connsiteY5" fmla="*/ 2000250 h 2510351"/>
              <a:gd name="connsiteX6" fmla="*/ 491728 w 2463355"/>
              <a:gd name="connsiteY6" fmla="*/ 0 h 251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3355" h="2510351">
                <a:moveTo>
                  <a:pt x="491680" y="0"/>
                </a:moveTo>
                <a:lnTo>
                  <a:pt x="986980" y="0"/>
                </a:lnTo>
                <a:lnTo>
                  <a:pt x="2463356" y="2505075"/>
                </a:lnTo>
                <a:lnTo>
                  <a:pt x="0" y="2510352"/>
                </a:lnTo>
                <a:lnTo>
                  <a:pt x="282178" y="2000250"/>
                </a:lnTo>
                <a:lnTo>
                  <a:pt x="1672828" y="2000250"/>
                </a:lnTo>
                <a:lnTo>
                  <a:pt x="49172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22DD0-8E33-2D34-5F55-941CD67758DD}"/>
              </a:ext>
            </a:extLst>
          </p:cNvPr>
          <p:cNvSpPr txBox="1"/>
          <p:nvPr/>
        </p:nvSpPr>
        <p:spPr>
          <a:xfrm>
            <a:off x="1948312" y="2274972"/>
            <a:ext cx="275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Hardware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B7466-20EF-9623-FA8F-A31D62E9B932}"/>
              </a:ext>
            </a:extLst>
          </p:cNvPr>
          <p:cNvSpPr txBox="1"/>
          <p:nvPr/>
        </p:nvSpPr>
        <p:spPr>
          <a:xfrm>
            <a:off x="6743850" y="5179302"/>
            <a:ext cx="275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Software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2EE24-D230-E55D-457B-5BEEA6E33467}"/>
              </a:ext>
            </a:extLst>
          </p:cNvPr>
          <p:cNvSpPr txBox="1"/>
          <p:nvPr/>
        </p:nvSpPr>
        <p:spPr>
          <a:xfrm>
            <a:off x="6826749" y="2274972"/>
            <a:ext cx="275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Networking</a:t>
            </a: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D011F40-F715-5845-C070-132475100612}"/>
              </a:ext>
            </a:extLst>
          </p:cNvPr>
          <p:cNvSpPr/>
          <p:nvPr/>
        </p:nvSpPr>
        <p:spPr>
          <a:xfrm rot="16200000" flipH="1">
            <a:off x="-211421" y="-206375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162295FE-FB84-F376-CF4D-920B179D0F2D}"/>
              </a:ext>
            </a:extLst>
          </p:cNvPr>
          <p:cNvSpPr/>
          <p:nvPr/>
        </p:nvSpPr>
        <p:spPr>
          <a:xfrm rot="262399" flipH="1">
            <a:off x="11482210" y="-182756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BCC0B8C3-54B8-A97D-AA7D-69508C2009FA}"/>
              </a:ext>
            </a:extLst>
          </p:cNvPr>
          <p:cNvSpPr/>
          <p:nvPr/>
        </p:nvSpPr>
        <p:spPr>
          <a:xfrm rot="8131606" flipH="1">
            <a:off x="11543152" y="6459886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170373-D485-C2B4-958A-545D13342B84}"/>
              </a:ext>
            </a:extLst>
          </p:cNvPr>
          <p:cNvSpPr/>
          <p:nvPr/>
        </p:nvSpPr>
        <p:spPr>
          <a:xfrm>
            <a:off x="0" y="7523723"/>
            <a:ext cx="12192000" cy="218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11E4A8-095B-EB83-2D0E-082F3637AE3C}"/>
              </a:ext>
            </a:extLst>
          </p:cNvPr>
          <p:cNvSpPr txBox="1"/>
          <p:nvPr/>
        </p:nvSpPr>
        <p:spPr>
          <a:xfrm>
            <a:off x="-2946603" y="5099585"/>
            <a:ext cx="2735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The backbone of transforming the education system at LPU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F79272-1E52-FE55-50C0-A8FDDCEE8199}"/>
              </a:ext>
            </a:extLst>
          </p:cNvPr>
          <p:cNvSpPr txBox="1"/>
          <p:nvPr/>
        </p:nvSpPr>
        <p:spPr>
          <a:xfrm>
            <a:off x="4978969" y="-1884607"/>
            <a:ext cx="3213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Improve communication, create efficiencies and increase productivity.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F3A77-6C3E-5B46-A72F-FB09A6B2E5D8}"/>
              </a:ext>
            </a:extLst>
          </p:cNvPr>
          <p:cNvSpPr txBox="1"/>
          <p:nvPr/>
        </p:nvSpPr>
        <p:spPr>
          <a:xfrm>
            <a:off x="12430143" y="5131715"/>
            <a:ext cx="2735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IT infrastructure is flexible, reliable, and secure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5BECDD-3F59-8847-91E6-B69B9E7AA081}"/>
              </a:ext>
            </a:extLst>
          </p:cNvPr>
          <p:cNvSpPr/>
          <p:nvPr/>
        </p:nvSpPr>
        <p:spPr>
          <a:xfrm>
            <a:off x="-3613631" y="-626531"/>
            <a:ext cx="3571199" cy="777992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C5D3C5-3CB8-30C4-E14A-D2FE10F93F65}"/>
              </a:ext>
            </a:extLst>
          </p:cNvPr>
          <p:cNvSpPr/>
          <p:nvPr/>
        </p:nvSpPr>
        <p:spPr>
          <a:xfrm>
            <a:off x="12218537" y="-733173"/>
            <a:ext cx="3571199" cy="777992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49A0F7-9A17-F7B9-84C0-CDBAC1E59924}"/>
              </a:ext>
            </a:extLst>
          </p:cNvPr>
          <p:cNvSpPr/>
          <p:nvPr/>
        </p:nvSpPr>
        <p:spPr>
          <a:xfrm rot="5400000">
            <a:off x="4745723" y="-7684419"/>
            <a:ext cx="2928493" cy="124403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3CA514-AA48-32BC-AC2A-28F6F9BEE532}"/>
              </a:ext>
            </a:extLst>
          </p:cNvPr>
          <p:cNvSpPr/>
          <p:nvPr/>
        </p:nvSpPr>
        <p:spPr>
          <a:xfrm rot="5400000">
            <a:off x="4755925" y="2027145"/>
            <a:ext cx="2928493" cy="124403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841E75-8092-5355-9716-BA308E722419}"/>
              </a:ext>
            </a:extLst>
          </p:cNvPr>
          <p:cNvCxnSpPr/>
          <p:nvPr/>
        </p:nvCxnSpPr>
        <p:spPr>
          <a:xfrm>
            <a:off x="-7840" y="1033357"/>
            <a:ext cx="121998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419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F4AC25A7-4A72-74E5-6782-C90C8B06B96A}"/>
              </a:ext>
            </a:extLst>
          </p:cNvPr>
          <p:cNvSpPr/>
          <p:nvPr/>
        </p:nvSpPr>
        <p:spPr>
          <a:xfrm>
            <a:off x="5164875" y="1699704"/>
            <a:ext cx="5103088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D2926D8-7330-1807-DE1D-700155654A41}"/>
              </a:ext>
            </a:extLst>
          </p:cNvPr>
          <p:cNvSpPr/>
          <p:nvPr/>
        </p:nvSpPr>
        <p:spPr>
          <a:xfrm>
            <a:off x="5164874" y="3212518"/>
            <a:ext cx="5103087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CBE7E4B-F2C2-96F4-D987-6FE9FC6C4C24}"/>
              </a:ext>
            </a:extLst>
          </p:cNvPr>
          <p:cNvSpPr/>
          <p:nvPr/>
        </p:nvSpPr>
        <p:spPr>
          <a:xfrm>
            <a:off x="5164874" y="4725332"/>
            <a:ext cx="5090163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A8FD8-B36D-84B3-8D90-A1A47549788D}"/>
              </a:ext>
            </a:extLst>
          </p:cNvPr>
          <p:cNvSpPr/>
          <p:nvPr/>
        </p:nvSpPr>
        <p:spPr bwMode="auto">
          <a:xfrm>
            <a:off x="-7840" y="0"/>
            <a:ext cx="12199840" cy="10776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91503-9750-05DD-9847-E16D075048CD}"/>
              </a:ext>
            </a:extLst>
          </p:cNvPr>
          <p:cNvCxnSpPr/>
          <p:nvPr/>
        </p:nvCxnSpPr>
        <p:spPr>
          <a:xfrm>
            <a:off x="-7840" y="1033357"/>
            <a:ext cx="121998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DFD609A-DC76-163C-F78F-773D7BF2A7D3}"/>
              </a:ext>
            </a:extLst>
          </p:cNvPr>
          <p:cNvSpPr/>
          <p:nvPr/>
        </p:nvSpPr>
        <p:spPr>
          <a:xfrm>
            <a:off x="5238750" y="1223678"/>
            <a:ext cx="6727181" cy="54213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" panose="020B0502040204020203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BA56CCA-EE2C-7263-6F72-06BA00DA829C}"/>
              </a:ext>
            </a:extLst>
          </p:cNvPr>
          <p:cNvGrpSpPr/>
          <p:nvPr/>
        </p:nvGrpSpPr>
        <p:grpSpPr>
          <a:xfrm>
            <a:off x="5497168" y="1424573"/>
            <a:ext cx="6534159" cy="4391567"/>
            <a:chOff x="4853929" y="172160"/>
            <a:chExt cx="7719038" cy="5481261"/>
          </a:xfrm>
        </p:grpSpPr>
        <p:pic>
          <p:nvPicPr>
            <p:cNvPr id="2" name="Content Placeholder 3">
              <a:extLst>
                <a:ext uri="{FF2B5EF4-FFF2-40B4-BE49-F238E27FC236}">
                  <a16:creationId xmlns:a16="http://schemas.microsoft.com/office/drawing/2014/main" id="{4186C348-530C-204E-4D60-E33CAB18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7737" y="172160"/>
              <a:ext cx="1739106" cy="1907220"/>
            </a:xfrm>
            <a:prstGeom prst="roundRect">
              <a:avLst>
                <a:gd name="adj" fmla="val 1858"/>
              </a:avLst>
            </a:prstGeom>
            <a:effectLst>
              <a:outerShdw blurRad="50800" dist="50800" dir="54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619EF1-1C57-5193-0B06-E6242B871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6095" y="4616178"/>
              <a:ext cx="3771873" cy="562133"/>
            </a:xfrm>
            <a:prstGeom prst="rect">
              <a:avLst/>
            </a:prstGeom>
          </p:spPr>
        </p:pic>
        <p:pic>
          <p:nvPicPr>
            <p:cNvPr id="43" name="Content Placeholder 4">
              <a:extLst>
                <a:ext uri="{FF2B5EF4-FFF2-40B4-BE49-F238E27FC236}">
                  <a16:creationId xmlns:a16="http://schemas.microsoft.com/office/drawing/2014/main" id="{A544EFA7-1D7E-8541-BA42-48E77B29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0767" y="2827554"/>
              <a:ext cx="3404525" cy="61281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594D80-F74E-7C09-A7EE-D524AFBC292B}"/>
                </a:ext>
              </a:extLst>
            </p:cNvPr>
            <p:cNvSpPr txBox="1"/>
            <p:nvPr/>
          </p:nvSpPr>
          <p:spPr>
            <a:xfrm>
              <a:off x="8972894" y="2949410"/>
              <a:ext cx="3600073" cy="42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Nortel 5500  Main Distribution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FFCB13-7B3F-E5C5-5232-073E0FCE95DE}"/>
                </a:ext>
              </a:extLst>
            </p:cNvPr>
            <p:cNvSpPr txBox="1"/>
            <p:nvPr/>
          </p:nvSpPr>
          <p:spPr>
            <a:xfrm>
              <a:off x="8735811" y="4714148"/>
              <a:ext cx="3517819" cy="42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sng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defRPr>
              </a:lvl1pPr>
            </a:lstStyle>
            <a:p>
              <a:pPr algn="l"/>
              <a:r>
                <a:rPr lang="en-US" dirty="0"/>
                <a:t>Nortel /CISCO/HP/ARUBA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26154F-5A9E-BA7C-4737-73FA639A7B1C}"/>
                </a:ext>
              </a:extLst>
            </p:cNvPr>
            <p:cNvSpPr txBox="1"/>
            <p:nvPr/>
          </p:nvSpPr>
          <p:spPr>
            <a:xfrm>
              <a:off x="6756375" y="308346"/>
              <a:ext cx="3270189" cy="460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Nortel </a:t>
              </a:r>
              <a:r>
                <a:rPr lang="en-US" b="1" u="sng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86</a:t>
              </a: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00  Core Switch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7E235E-39ED-FB98-35AD-F68E19F2F54B}"/>
                </a:ext>
              </a:extLst>
            </p:cNvPr>
            <p:cNvSpPr txBox="1"/>
            <p:nvPr/>
          </p:nvSpPr>
          <p:spPr>
            <a:xfrm>
              <a:off x="7293029" y="1680766"/>
              <a:ext cx="4140562" cy="460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hnschrift" panose="020B0502040204020203" pitchFamily="34" charset="0"/>
                </a:rPr>
                <a:t>10G OPTICAL FIBER connectivity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2DC8E2-7363-3868-3EAF-C529C077CF7C}"/>
                </a:ext>
              </a:extLst>
            </p:cNvPr>
            <p:cNvSpPr txBox="1"/>
            <p:nvPr/>
          </p:nvSpPr>
          <p:spPr>
            <a:xfrm>
              <a:off x="6984441" y="4004891"/>
              <a:ext cx="4433098" cy="460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Bahnschrift" panose="020B0502040204020203" pitchFamily="34" charset="0"/>
                </a:defRPr>
              </a:lvl1pPr>
            </a:lstStyle>
            <a:p>
              <a:r>
                <a:rPr lang="en-IN" dirty="0"/>
                <a:t>1G connectivity Optical FIBER/CAT6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42583D-1307-9F9E-6789-244B7C41DE0D}"/>
                </a:ext>
              </a:extLst>
            </p:cNvPr>
            <p:cNvSpPr txBox="1"/>
            <p:nvPr/>
          </p:nvSpPr>
          <p:spPr>
            <a:xfrm>
              <a:off x="9558400" y="5307689"/>
              <a:ext cx="2429057" cy="345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POE / NON-POE Switches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D61B56-EADB-9A4F-A7E6-239AA30BFF72}"/>
                </a:ext>
              </a:extLst>
            </p:cNvPr>
            <p:cNvSpPr txBox="1"/>
            <p:nvPr/>
          </p:nvSpPr>
          <p:spPr>
            <a:xfrm>
              <a:off x="4853929" y="2090560"/>
              <a:ext cx="1788018" cy="460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CORE LAYER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A36C272-4B92-96AF-17F6-CEA0E7553090}"/>
                </a:ext>
              </a:extLst>
            </p:cNvPr>
            <p:cNvSpPr txBox="1"/>
            <p:nvPr/>
          </p:nvSpPr>
          <p:spPr>
            <a:xfrm>
              <a:off x="5602778" y="3402041"/>
              <a:ext cx="3517819" cy="460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rgbClr val="008E40"/>
                  </a:solidFill>
                  <a:latin typeface="Bahnschrift" panose="020B0502040204020203" pitchFamily="34" charset="0"/>
                </a:rPr>
                <a:t>DISTRIBUTION LAYER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E7D39A-92C7-8945-85CB-E8756406A689}"/>
                </a:ext>
              </a:extLst>
            </p:cNvPr>
            <p:cNvSpPr txBox="1"/>
            <p:nvPr/>
          </p:nvSpPr>
          <p:spPr>
            <a:xfrm>
              <a:off x="4929076" y="5125471"/>
              <a:ext cx="3740515" cy="460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>
                  <a:latin typeface="Bahnschrift" panose="020B0502040204020203" pitchFamily="34" charset="0"/>
                </a:rPr>
                <a:t>ACCESS LAYER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F1E5210-7A57-2B38-8013-F5B6FA1BD3ED}"/>
              </a:ext>
            </a:extLst>
          </p:cNvPr>
          <p:cNvSpPr txBox="1"/>
          <p:nvPr/>
        </p:nvSpPr>
        <p:spPr>
          <a:xfrm>
            <a:off x="249966" y="1765021"/>
            <a:ext cx="48717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The flow of network originates from Centre point i.e., core switch, moves to distribution , access layer and  vice a versa 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29264E-BE97-3794-BA9F-A3E1D7E86F81}"/>
              </a:ext>
            </a:extLst>
          </p:cNvPr>
          <p:cNvSpPr txBox="1"/>
          <p:nvPr/>
        </p:nvSpPr>
        <p:spPr>
          <a:xfrm>
            <a:off x="249966" y="3447112"/>
            <a:ext cx="48717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This 3-tier architecture reduces the load on core switch and allows better network convergence.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A717F1E-EBCB-7C16-77C7-87F9C2D681FF}"/>
              </a:ext>
            </a:extLst>
          </p:cNvPr>
          <p:cNvSpPr txBox="1"/>
          <p:nvPr/>
        </p:nvSpPr>
        <p:spPr>
          <a:xfrm>
            <a:off x="249966" y="4790648"/>
            <a:ext cx="48676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At access layer a total of 350 (POE/NON-POE ) switches are deployed to cater network requirements at different location spanning across the campus.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162E4-C107-2BED-E781-9179858FE604}"/>
              </a:ext>
            </a:extLst>
          </p:cNvPr>
          <p:cNvSpPr txBox="1"/>
          <p:nvPr/>
        </p:nvSpPr>
        <p:spPr>
          <a:xfrm>
            <a:off x="8374493" y="123958"/>
            <a:ext cx="27599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/>
                <a:ea typeface="+mn-ea"/>
                <a:cs typeface="+mn-cs"/>
              </a:rPr>
              <a:t>Networking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0D9DD9-861B-F06C-B7A9-0F90ACAF57D0}"/>
              </a:ext>
            </a:extLst>
          </p:cNvPr>
          <p:cNvSpPr/>
          <p:nvPr/>
        </p:nvSpPr>
        <p:spPr>
          <a:xfrm>
            <a:off x="11257653" y="133647"/>
            <a:ext cx="823200" cy="810392"/>
          </a:xfrm>
          <a:custGeom>
            <a:avLst/>
            <a:gdLst>
              <a:gd name="connsiteX0" fmla="*/ 491680 w 2463355"/>
              <a:gd name="connsiteY0" fmla="*/ 0 h 2510351"/>
              <a:gd name="connsiteX1" fmla="*/ 986980 w 2463355"/>
              <a:gd name="connsiteY1" fmla="*/ 0 h 2510351"/>
              <a:gd name="connsiteX2" fmla="*/ 2463356 w 2463355"/>
              <a:gd name="connsiteY2" fmla="*/ 2505075 h 2510351"/>
              <a:gd name="connsiteX3" fmla="*/ 0 w 2463355"/>
              <a:gd name="connsiteY3" fmla="*/ 2510352 h 2510351"/>
              <a:gd name="connsiteX4" fmla="*/ 282178 w 2463355"/>
              <a:gd name="connsiteY4" fmla="*/ 2000250 h 2510351"/>
              <a:gd name="connsiteX5" fmla="*/ 1672828 w 2463355"/>
              <a:gd name="connsiteY5" fmla="*/ 2000250 h 2510351"/>
              <a:gd name="connsiteX6" fmla="*/ 491728 w 2463355"/>
              <a:gd name="connsiteY6" fmla="*/ 0 h 251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3355" h="2510351">
                <a:moveTo>
                  <a:pt x="491680" y="0"/>
                </a:moveTo>
                <a:lnTo>
                  <a:pt x="986980" y="0"/>
                </a:lnTo>
                <a:lnTo>
                  <a:pt x="2463356" y="2505075"/>
                </a:lnTo>
                <a:lnTo>
                  <a:pt x="0" y="2510352"/>
                </a:lnTo>
                <a:lnTo>
                  <a:pt x="282178" y="2000250"/>
                </a:lnTo>
                <a:lnTo>
                  <a:pt x="1672828" y="2000250"/>
                </a:lnTo>
                <a:lnTo>
                  <a:pt x="49172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700A42-A96A-929B-884A-3AD6934B0222}"/>
              </a:ext>
            </a:extLst>
          </p:cNvPr>
          <p:cNvSpPr/>
          <p:nvPr/>
        </p:nvSpPr>
        <p:spPr>
          <a:xfrm>
            <a:off x="249966" y="477651"/>
            <a:ext cx="5595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LPU Network 3 Tier Architecture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ahnschrift SemiBold" panose="020B050204020402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EF1D89-94A7-AAD4-9509-12C2F5817789}"/>
              </a:ext>
            </a:extLst>
          </p:cNvPr>
          <p:cNvSpPr/>
          <p:nvPr/>
        </p:nvSpPr>
        <p:spPr>
          <a:xfrm flipV="1">
            <a:off x="-307400" y="-166367"/>
            <a:ext cx="599120" cy="399573"/>
          </a:xfrm>
          <a:custGeom>
            <a:avLst/>
            <a:gdLst>
              <a:gd name="connsiteX0" fmla="*/ 3199257 w 3199266"/>
              <a:gd name="connsiteY0" fmla="*/ 1640243 h 2133695"/>
              <a:gd name="connsiteX1" fmla="*/ 2955989 w 3199266"/>
              <a:gd name="connsiteY1" fmla="*/ 2132629 h 2133695"/>
              <a:gd name="connsiteX2" fmla="*/ 0 w 3199266"/>
              <a:gd name="connsiteY2" fmla="*/ 2133695 h 2133695"/>
              <a:gd name="connsiteX3" fmla="*/ 1225010 w 3199266"/>
              <a:gd name="connsiteY3" fmla="*/ 0 h 2133695"/>
              <a:gd name="connsiteX4" fmla="*/ 1443904 w 3199266"/>
              <a:gd name="connsiteY4" fmla="*/ 357016 h 2133695"/>
              <a:gd name="connsiteX5" fmla="*/ 735530 w 3199266"/>
              <a:gd name="connsiteY5" fmla="*/ 1642701 h 2133695"/>
              <a:gd name="connsiteX6" fmla="*/ 3199267 w 3199266"/>
              <a:gd name="connsiteY6" fmla="*/ 1640205 h 213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9266" h="2133695">
                <a:moveTo>
                  <a:pt x="3199257" y="1640243"/>
                </a:moveTo>
                <a:lnTo>
                  <a:pt x="2955989" y="2132629"/>
                </a:lnTo>
                <a:lnTo>
                  <a:pt x="0" y="2133695"/>
                </a:lnTo>
                <a:lnTo>
                  <a:pt x="1225010" y="0"/>
                </a:lnTo>
                <a:lnTo>
                  <a:pt x="1443904" y="357016"/>
                </a:lnTo>
                <a:lnTo>
                  <a:pt x="735530" y="1642701"/>
                </a:lnTo>
                <a:lnTo>
                  <a:pt x="3199267" y="164020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F49F21E-4FAD-3491-91B3-26CDED83A637}"/>
              </a:ext>
            </a:extLst>
          </p:cNvPr>
          <p:cNvCxnSpPr>
            <a:stCxn id="2" idx="3"/>
            <a:endCxn id="43" idx="0"/>
          </p:cNvCxnSpPr>
          <p:nvPr/>
        </p:nvCxnSpPr>
        <p:spPr>
          <a:xfrm>
            <a:off x="7014868" y="2188602"/>
            <a:ext cx="546996" cy="1363464"/>
          </a:xfrm>
          <a:prstGeom prst="bentConnector2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2E71C21-C3FD-12F8-0EAC-DC3D4CEB7B11}"/>
              </a:ext>
            </a:extLst>
          </p:cNvPr>
          <p:cNvCxnSpPr>
            <a:cxnSpLocks/>
            <a:stCxn id="43" idx="1"/>
            <a:endCxn id="4" idx="0"/>
          </p:cNvCxnSpPr>
          <p:nvPr/>
        </p:nvCxnSpPr>
        <p:spPr>
          <a:xfrm rot="10800000" flipH="1" flipV="1">
            <a:off x="6120900" y="3797558"/>
            <a:ext cx="1084589" cy="1187547"/>
          </a:xfrm>
          <a:prstGeom prst="bentConnector4">
            <a:avLst>
              <a:gd name="adj1" fmla="val -21077"/>
              <a:gd name="adj2" fmla="val 60336"/>
            </a:avLst>
          </a:prstGeom>
          <a:ln w="28575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5340D193-5265-23C0-71AF-838CD33C414A}"/>
              </a:ext>
            </a:extLst>
          </p:cNvPr>
          <p:cNvSpPr/>
          <p:nvPr/>
        </p:nvSpPr>
        <p:spPr>
          <a:xfrm>
            <a:off x="5388355" y="5955681"/>
            <a:ext cx="546167" cy="434864"/>
          </a:xfrm>
          <a:prstGeom prst="cloudCallout">
            <a:avLst>
              <a:gd name="adj1" fmla="val 23348"/>
              <a:gd name="adj2" fmla="val -98125"/>
            </a:avLst>
          </a:prstGeom>
          <a:blipFill dpi="0" rotWithShape="1">
            <a:blip r:embed="rId5"/>
            <a:srcRect/>
            <a:stretch>
              <a:fillRect t="34000"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3DE8DE3-22DF-1D45-B674-F3D53FE7D4A2}"/>
              </a:ext>
            </a:extLst>
          </p:cNvPr>
          <p:cNvSpPr/>
          <p:nvPr/>
        </p:nvSpPr>
        <p:spPr>
          <a:xfrm>
            <a:off x="6199526" y="5991531"/>
            <a:ext cx="546167" cy="434864"/>
          </a:xfrm>
          <a:prstGeom prst="cloudCallout">
            <a:avLst>
              <a:gd name="adj1" fmla="val -20833"/>
              <a:gd name="adj2" fmla="val -95204"/>
            </a:avLst>
          </a:prstGeom>
          <a:blipFill>
            <a:blip r:embed="rId6"/>
            <a:stretch>
              <a:fillRect t="34000"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01A880F3-F3FF-325A-5341-F9DB6FFD673D}"/>
              </a:ext>
            </a:extLst>
          </p:cNvPr>
          <p:cNvSpPr/>
          <p:nvPr/>
        </p:nvSpPr>
        <p:spPr>
          <a:xfrm>
            <a:off x="7054972" y="6045414"/>
            <a:ext cx="546167" cy="434864"/>
          </a:xfrm>
          <a:prstGeom prst="cloudCallout">
            <a:avLst>
              <a:gd name="adj1" fmla="val -20833"/>
              <a:gd name="adj2" fmla="val -95204"/>
            </a:avLst>
          </a:prstGeom>
          <a:blipFill>
            <a:blip r:embed="rId7"/>
            <a:stretch>
              <a:fillRect t="34000"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99221829-7A9F-EAB5-8935-8D25C741DDBF}"/>
              </a:ext>
            </a:extLst>
          </p:cNvPr>
          <p:cNvSpPr/>
          <p:nvPr/>
        </p:nvSpPr>
        <p:spPr>
          <a:xfrm>
            <a:off x="8052307" y="5908474"/>
            <a:ext cx="546167" cy="434864"/>
          </a:xfrm>
          <a:prstGeom prst="cloudCallout">
            <a:avLst>
              <a:gd name="adj1" fmla="val -39435"/>
              <a:gd name="adj2" fmla="val -95204"/>
            </a:avLst>
          </a:prstGeom>
          <a:blipFill>
            <a:blip r:embed="rId8"/>
            <a:stretch>
              <a:fillRect t="34000"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C6CCB9EA-B45F-6EE6-594C-BA9F17867ADE}"/>
              </a:ext>
            </a:extLst>
          </p:cNvPr>
          <p:cNvSpPr/>
          <p:nvPr/>
        </p:nvSpPr>
        <p:spPr>
          <a:xfrm>
            <a:off x="8966154" y="5822747"/>
            <a:ext cx="546167" cy="434864"/>
          </a:xfrm>
          <a:prstGeom prst="cloudCallout">
            <a:avLst>
              <a:gd name="adj1" fmla="val -83616"/>
              <a:gd name="adj2" fmla="val -95204"/>
            </a:avLst>
          </a:prstGeom>
          <a:blipFill dpi="0" rotWithShape="1">
            <a:blip r:embed="rId9"/>
            <a:srcRect/>
            <a:stretch>
              <a:fillRect l="8000" t="34000" r="-10000"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64F8D3B2-99BF-2B25-377C-00AF957C0D27}"/>
              </a:ext>
            </a:extLst>
          </p:cNvPr>
          <p:cNvSpPr/>
          <p:nvPr/>
        </p:nvSpPr>
        <p:spPr>
          <a:xfrm>
            <a:off x="10246957" y="6146936"/>
            <a:ext cx="546167" cy="434864"/>
          </a:xfrm>
          <a:prstGeom prst="cloudCallout">
            <a:avLst>
              <a:gd name="adj1" fmla="val -155700"/>
              <a:gd name="adj2" fmla="val -66729"/>
            </a:avLst>
          </a:prstGeom>
          <a:blipFill dpi="0" rotWithShape="1">
            <a:blip r:embed="rId10"/>
            <a:srcRect/>
            <a:stretch>
              <a:fillRect l="18000" t="34000" r="8000"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2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41263 -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41263 -2.59259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41263 -4.44444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EA308EE8-7F92-ADB3-88AD-0DFDF1F0B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4" b="54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5A863-E17C-DD18-717A-2621B119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2" y="321734"/>
            <a:ext cx="7232101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Optical Fiber &amp; UTP Cabling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8C88-869C-4FBE-565C-D0DD664D9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53" y="1782980"/>
            <a:ext cx="7232102" cy="475328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The university has strong optical fiber uplink connectivity acting as a  backbone of the network.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Single mode and Multimode optical fiber have been laid to provide network connectivity to each building in an isolated manner.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Bahnschrift" panose="020B0502040204020203" pitchFamily="34" charset="0"/>
              </a:rPr>
              <a:t>Typically, star topology is followed in the network scenario.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5F744A-2474-8663-DCE9-046D603E5A10}"/>
              </a:ext>
            </a:extLst>
          </p:cNvPr>
          <p:cNvSpPr/>
          <p:nvPr/>
        </p:nvSpPr>
        <p:spPr>
          <a:xfrm>
            <a:off x="12192000" y="1699704"/>
            <a:ext cx="5103088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AC1FD-E570-38A7-97EA-1D97C21E94E6}"/>
              </a:ext>
            </a:extLst>
          </p:cNvPr>
          <p:cNvSpPr/>
          <p:nvPr/>
        </p:nvSpPr>
        <p:spPr>
          <a:xfrm>
            <a:off x="12191999" y="3212518"/>
            <a:ext cx="5103087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55B60-527A-D06E-1D79-CFC30B7E43E6}"/>
              </a:ext>
            </a:extLst>
          </p:cNvPr>
          <p:cNvSpPr/>
          <p:nvPr/>
        </p:nvSpPr>
        <p:spPr>
          <a:xfrm>
            <a:off x="12191999" y="4725332"/>
            <a:ext cx="5090163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E16BF-3B35-70D3-2269-DA3F212BC3C0}"/>
              </a:ext>
            </a:extLst>
          </p:cNvPr>
          <p:cNvSpPr/>
          <p:nvPr/>
        </p:nvSpPr>
        <p:spPr>
          <a:xfrm>
            <a:off x="12192000" y="1436914"/>
            <a:ext cx="5254171" cy="4891290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0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FCC92E4-D67E-BE7B-E729-BC233C18E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091" r="183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A863-E17C-DD18-717A-2621B119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10" y="1065862"/>
            <a:ext cx="364935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Optical Fiber &amp; UTP Cabling</a:t>
            </a:r>
          </a:p>
        </p:txBody>
      </p:sp>
      <p:cxnSp>
        <p:nvCxnSpPr>
          <p:cNvPr id="45" name="Straight Connector 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A5F744A-2474-8663-DCE9-046D603E5A10}"/>
              </a:ext>
            </a:extLst>
          </p:cNvPr>
          <p:cNvSpPr/>
          <p:nvPr/>
        </p:nvSpPr>
        <p:spPr>
          <a:xfrm>
            <a:off x="12192000" y="1699704"/>
            <a:ext cx="5103088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AC1FD-E570-38A7-97EA-1D97C21E94E6}"/>
              </a:ext>
            </a:extLst>
          </p:cNvPr>
          <p:cNvSpPr/>
          <p:nvPr/>
        </p:nvSpPr>
        <p:spPr>
          <a:xfrm>
            <a:off x="12191999" y="3212518"/>
            <a:ext cx="5103087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55B60-527A-D06E-1D79-CFC30B7E43E6}"/>
              </a:ext>
            </a:extLst>
          </p:cNvPr>
          <p:cNvSpPr/>
          <p:nvPr/>
        </p:nvSpPr>
        <p:spPr>
          <a:xfrm>
            <a:off x="12191999" y="4725332"/>
            <a:ext cx="5090163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E16BF-3B35-70D3-2269-DA3F212BC3C0}"/>
              </a:ext>
            </a:extLst>
          </p:cNvPr>
          <p:cNvSpPr/>
          <p:nvPr/>
        </p:nvSpPr>
        <p:spPr>
          <a:xfrm>
            <a:off x="12192000" y="1436914"/>
            <a:ext cx="5254171" cy="4891290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B016E-CDBB-8035-FD14-D485296673F7}"/>
              </a:ext>
            </a:extLst>
          </p:cNvPr>
          <p:cNvSpPr/>
          <p:nvPr/>
        </p:nvSpPr>
        <p:spPr>
          <a:xfrm>
            <a:off x="4994459" y="2285999"/>
            <a:ext cx="2285999" cy="6286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  <a:alpha val="0"/>
                </a:schemeClr>
              </a:gs>
              <a:gs pos="72000">
                <a:schemeClr val="bg1">
                  <a:alpha val="56000"/>
                </a:schemeClr>
              </a:gs>
              <a:gs pos="26000">
                <a:srgbClr val="000000">
                  <a:alpha val="56000"/>
                </a:srgbClr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70+ KM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0E74E-8E6B-85D9-7010-BF7B3BCC6EBB}"/>
              </a:ext>
            </a:extLst>
          </p:cNvPr>
          <p:cNvSpPr txBox="1"/>
          <p:nvPr/>
        </p:nvSpPr>
        <p:spPr>
          <a:xfrm>
            <a:off x="7280458" y="2184826"/>
            <a:ext cx="44095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underground optical fiber has been laid at the campus.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8B6901-E508-2FE5-54EB-60C7A3E680DE}"/>
              </a:ext>
            </a:extLst>
          </p:cNvPr>
          <p:cNvSpPr/>
          <p:nvPr/>
        </p:nvSpPr>
        <p:spPr>
          <a:xfrm>
            <a:off x="4994459" y="3565484"/>
            <a:ext cx="2285999" cy="6286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  <a:alpha val="0"/>
                </a:schemeClr>
              </a:gs>
              <a:gs pos="72000">
                <a:schemeClr val="bg1">
                  <a:alpha val="56000"/>
                </a:schemeClr>
              </a:gs>
              <a:gs pos="26000">
                <a:srgbClr val="000000">
                  <a:alpha val="56000"/>
                </a:srgbClr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1.8 GBPS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597ED-5CCB-3046-9A35-969171B7C5A8}"/>
              </a:ext>
            </a:extLst>
          </p:cNvPr>
          <p:cNvSpPr txBox="1"/>
          <p:nvPr/>
        </p:nvSpPr>
        <p:spPr>
          <a:xfrm>
            <a:off x="7280438" y="3279645"/>
            <a:ext cx="47604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Many of the LAN points are working at 1.8 Gbps on CAT6 cables.</a:t>
            </a:r>
          </a:p>
        </p:txBody>
      </p:sp>
    </p:spTree>
    <p:extLst>
      <p:ext uri="{BB962C8B-B14F-4D97-AF65-F5344CB8AC3E}">
        <p14:creationId xmlns:p14="http://schemas.microsoft.com/office/powerpoint/2010/main" val="346045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594A0E-EF25-E016-A402-78F5BB104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9663" b="4131"/>
          <a:stretch/>
        </p:blipFill>
        <p:spPr>
          <a:xfrm>
            <a:off x="10" y="5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10A8F9-83C8-0296-A186-405C595CF107}"/>
              </a:ext>
            </a:extLst>
          </p:cNvPr>
          <p:cNvSpPr/>
          <p:nvPr/>
        </p:nvSpPr>
        <p:spPr>
          <a:xfrm>
            <a:off x="-10" y="2856993"/>
            <a:ext cx="12192000" cy="342162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3E4F7-6590-FA64-0B31-A239121A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833" y="3239813"/>
            <a:ext cx="3732953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latin typeface="Bahnschrift SemiBold" panose="020B0502040204020203" pitchFamily="34" charset="0"/>
              </a:rPr>
              <a:t>INTERNET LEASE LINE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C536AD-1F85-5F1F-6E66-C58FEB01E542}"/>
              </a:ext>
            </a:extLst>
          </p:cNvPr>
          <p:cNvSpPr/>
          <p:nvPr/>
        </p:nvSpPr>
        <p:spPr>
          <a:xfrm>
            <a:off x="485204" y="3967637"/>
            <a:ext cx="1635696" cy="1200329"/>
          </a:xfrm>
          <a:prstGeom prst="roundRect">
            <a:avLst>
              <a:gd name="adj" fmla="val 28241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ahnschrift" panose="020B0502040204020203" pitchFamily="34" charset="0"/>
              </a:rPr>
              <a:t>5 GBPS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22BEB-B339-78D2-BA53-5E9042B2F148}"/>
              </a:ext>
            </a:extLst>
          </p:cNvPr>
          <p:cNvSpPr txBox="1"/>
          <p:nvPr/>
        </p:nvSpPr>
        <p:spPr>
          <a:xfrm>
            <a:off x="2237804" y="3967642"/>
            <a:ext cx="5371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The university is using a total of 5 Gbps bandwidth to cater to IT-related requirements.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ED7F9-C715-A120-8589-E1A25704F84F}"/>
              </a:ext>
            </a:extLst>
          </p:cNvPr>
          <p:cNvSpPr txBox="1"/>
          <p:nvPr/>
        </p:nvSpPr>
        <p:spPr>
          <a:xfrm>
            <a:off x="485204" y="5747351"/>
            <a:ext cx="7003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Currently, the major chunk is with Connect telecom and NETPLUS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3838A7C-0A6B-3C1D-0D29-A2FF3D0744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6286" y="111317"/>
            <a:ext cx="1260000" cy="1260000"/>
          </a:xfrm>
          <a:prstGeom prst="rect">
            <a:avLst/>
          </a:prstGeom>
        </p:spPr>
      </p:pic>
      <p:pic>
        <p:nvPicPr>
          <p:cNvPr id="8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2E4DD3AE-BF8C-0FDB-EB52-06DE6D00B6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05444" y="2277613"/>
            <a:ext cx="2798114" cy="1581542"/>
          </a:xfrm>
          <a:prstGeom prst="rect">
            <a:avLst/>
          </a:prstGeom>
        </p:spPr>
      </p:pic>
      <p:pic>
        <p:nvPicPr>
          <p:cNvPr id="10" name="Picture 9" descr="Icon">
            <a:extLst>
              <a:ext uri="{FF2B5EF4-FFF2-40B4-BE49-F238E27FC236}">
                <a16:creationId xmlns:a16="http://schemas.microsoft.com/office/drawing/2014/main" id="{3A2C9DF6-CAE4-3260-EDC0-1661BF7699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69819" y="4806410"/>
            <a:ext cx="1980000" cy="19800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0868D55-E456-A5F0-63DC-78A941C01B0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0"/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20799" y="5686393"/>
            <a:ext cx="2338323" cy="11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DB8FF79-C170-DD3B-174D-BDB5C363E94A}"/>
              </a:ext>
            </a:extLst>
          </p:cNvPr>
          <p:cNvSpPr/>
          <p:nvPr/>
        </p:nvSpPr>
        <p:spPr>
          <a:xfrm>
            <a:off x="228686" y="0"/>
            <a:ext cx="505287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7BF5B-5985-FF7C-BE3A-52682234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63" y="243300"/>
            <a:ext cx="4824393" cy="1327184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latin typeface="Bahnschrift SemiBold" panose="020B0502040204020203" pitchFamily="34" charset="0"/>
              </a:rPr>
              <a:t>Wireless Network Infrastructure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3F82848-F2B9-516D-EFD2-52BD5DF7C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24947" y="729584"/>
            <a:ext cx="1260000" cy="1260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1D36873D-3762-A05A-9FB8-0F9667ED4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65200" y="700954"/>
            <a:ext cx="2798114" cy="1581542"/>
          </a:xfrm>
          <a:prstGeom prst="rect">
            <a:avLst/>
          </a:prstGeom>
        </p:spPr>
      </p:pic>
      <p:pic>
        <p:nvPicPr>
          <p:cNvPr id="7" name="Picture 6" descr="Icon">
            <a:extLst>
              <a:ext uri="{FF2B5EF4-FFF2-40B4-BE49-F238E27FC236}">
                <a16:creationId xmlns:a16="http://schemas.microsoft.com/office/drawing/2014/main" id="{2FD000D4-C928-D500-C2EF-7AF4F06BC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93582" y="3155159"/>
            <a:ext cx="1980000" cy="1980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20F64F9-76F7-152F-CDE3-51AF81E89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624766" y="5112372"/>
            <a:ext cx="2338323" cy="11399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53DB-AF48-518C-0AD9-8C45AC90C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63" y="1813784"/>
            <a:ext cx="4653650" cy="482844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latin typeface="Bahnschrift" panose="020B0502040204020203" pitchFamily="34" charset="0"/>
                <a:ea typeface="+mj-ea"/>
                <a:cs typeface="+mj-cs"/>
              </a:rPr>
              <a:t>The university has deployed around </a:t>
            </a:r>
            <a:r>
              <a:rPr lang="en-US" sz="2000" b="1" dirty="0">
                <a:latin typeface="Bahnschrift" panose="020B0502040204020203" pitchFamily="34" charset="0"/>
                <a:ea typeface="+mj-ea"/>
                <a:cs typeface="+mj-cs"/>
              </a:rPr>
              <a:t>2000 wireless access points</a:t>
            </a:r>
            <a:r>
              <a:rPr lang="en-US" sz="2000" dirty="0">
                <a:latin typeface="Bahnschrift" panose="020B0502040204020203" pitchFamily="34" charset="0"/>
                <a:ea typeface="+mj-ea"/>
                <a:cs typeface="+mj-cs"/>
              </a:rPr>
              <a:t> to cover the whole campus on Wi-Fi.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latin typeface="Bahnschrift" panose="020B0502040204020203" pitchFamily="34" charset="0"/>
                <a:ea typeface="+mj-ea"/>
                <a:cs typeface="+mj-cs"/>
              </a:rPr>
              <a:t>Datacenter’s wireless LAN controllers control these access points.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latin typeface="Bahnschrift" panose="020B0502040204020203" pitchFamily="34" charset="0"/>
                <a:ea typeface="+mj-ea"/>
                <a:cs typeface="+mj-cs"/>
              </a:rPr>
              <a:t>LPU has been chosen as an </a:t>
            </a:r>
            <a:r>
              <a:rPr lang="en-US" sz="2000" b="1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Experience Centre by Reliance Jio</a:t>
            </a:r>
            <a:r>
              <a:rPr lang="en-US" sz="2000" b="1" dirty="0"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2000" dirty="0">
                <a:latin typeface="Bahnschrift" panose="020B0502040204020203" pitchFamily="34" charset="0"/>
                <a:ea typeface="+mj-ea"/>
                <a:cs typeface="+mj-cs"/>
              </a:rPr>
              <a:t>to deploy the largest mobile network for additional Wi-Fi Services on the campus with 1 GB for each user per day.</a:t>
            </a:r>
          </a:p>
        </p:txBody>
      </p:sp>
      <p:pic>
        <p:nvPicPr>
          <p:cNvPr id="9" name="Picture 2" descr="Juniper Networks SRX650 Services Gateway">
            <a:extLst>
              <a:ext uri="{FF2B5EF4-FFF2-40B4-BE49-F238E27FC236}">
                <a16:creationId xmlns:a16="http://schemas.microsoft.com/office/drawing/2014/main" id="{F257BDDD-E332-754D-2E08-1AE2D25A7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415712" y="5895528"/>
            <a:ext cx="4397433" cy="11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ortiGate-800C">
            <a:extLst>
              <a:ext uri="{FF2B5EF4-FFF2-40B4-BE49-F238E27FC236}">
                <a16:creationId xmlns:a16="http://schemas.microsoft.com/office/drawing/2014/main" id="{1AA9AC68-096E-6B0E-7B40-5643A3B51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9170" y="-5419"/>
            <a:ext cx="4395569" cy="12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40908-28ED-F25B-FE0C-9F65D8AA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Firewall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1A44-3146-DA0E-E7DA-95CCCCD9B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8" y="2330505"/>
            <a:ext cx="5751279" cy="4098561"/>
          </a:xfrm>
        </p:spPr>
        <p:txBody>
          <a:bodyPr anchor="ctr">
            <a:normAutofit lnSpcReduction="10000"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Juniper Firewall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deployed at the gateway level to prevent unwanted traffic from hitting the LPU network scenario.</a:t>
            </a:r>
          </a:p>
          <a:p>
            <a:r>
              <a:rPr lang="en-US" sz="2400" b="1" dirty="0">
                <a:latin typeface="Bahnschrift" panose="020B0502040204020203" pitchFamily="34" charset="0"/>
              </a:rPr>
              <a:t>Fortinet Firewall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works for all the NAT IP, VPN connections, IP policy routes, internet access scheduler, and port forwarding.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also acts as a load balancer to pass the network traffic for bandwidth management solution.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Juniper Networks SRX650 Services Gateway">
            <a:extLst>
              <a:ext uri="{FF2B5EF4-FFF2-40B4-BE49-F238E27FC236}">
                <a16:creationId xmlns:a16="http://schemas.microsoft.com/office/drawing/2014/main" id="{1314886B-D033-4431-A4BF-9AF9A88A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423" y="1258610"/>
            <a:ext cx="4397433" cy="11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FortiGate-800C">
            <a:extLst>
              <a:ext uri="{FF2B5EF4-FFF2-40B4-BE49-F238E27FC236}">
                <a16:creationId xmlns:a16="http://schemas.microsoft.com/office/drawing/2014/main" id="{5AA2FC70-1D6C-A9F8-B70E-E6C02D2C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423" y="4347518"/>
            <a:ext cx="4395569" cy="12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BF28D0-94ED-D755-898B-477377C7A50A}"/>
              </a:ext>
            </a:extLst>
          </p:cNvPr>
          <p:cNvSpPr txBox="1"/>
          <p:nvPr/>
        </p:nvSpPr>
        <p:spPr>
          <a:xfrm>
            <a:off x="7649670" y="2553946"/>
            <a:ext cx="330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Juniper Firewall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DC976-741A-FD75-FDEC-F11E7926C222}"/>
              </a:ext>
            </a:extLst>
          </p:cNvPr>
          <p:cNvSpPr txBox="1"/>
          <p:nvPr/>
        </p:nvSpPr>
        <p:spPr>
          <a:xfrm>
            <a:off x="7726330" y="5402360"/>
            <a:ext cx="330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Fortinet Firewall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7C9BF2-89D4-B989-AD8D-5A7A6F30E273}"/>
              </a:ext>
            </a:extLst>
          </p:cNvPr>
          <p:cNvGrpSpPr/>
          <p:nvPr/>
        </p:nvGrpSpPr>
        <p:grpSpPr>
          <a:xfrm>
            <a:off x="257268" y="-1236988"/>
            <a:ext cx="1861509" cy="1230990"/>
            <a:chOff x="738010" y="1443641"/>
            <a:chExt cx="1641767" cy="1230990"/>
          </a:xfrm>
        </p:grpSpPr>
        <p:pic>
          <p:nvPicPr>
            <p:cNvPr id="16" name="Picture 2" descr="24 Online SMS 2500I at best price in delhi bengaluru india">
              <a:extLst>
                <a:ext uri="{FF2B5EF4-FFF2-40B4-BE49-F238E27FC236}">
                  <a16:creationId xmlns:a16="http://schemas.microsoft.com/office/drawing/2014/main" id="{51213D46-73E2-F317-781A-433D8B9EC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10" y="1595925"/>
              <a:ext cx="1641767" cy="107870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A6D03F-B5A7-2B35-3418-088E758A68C3}"/>
                </a:ext>
              </a:extLst>
            </p:cNvPr>
            <p:cNvSpPr txBox="1"/>
            <p:nvPr/>
          </p:nvSpPr>
          <p:spPr>
            <a:xfrm>
              <a:off x="738010" y="1443641"/>
              <a:ext cx="1482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hnschrift" panose="020B0502040204020203" pitchFamily="34" charset="0"/>
                </a:rPr>
                <a:t>SERVER-1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0E8525-BAB8-FEE9-3199-4624170C851F}"/>
              </a:ext>
            </a:extLst>
          </p:cNvPr>
          <p:cNvGrpSpPr/>
          <p:nvPr/>
        </p:nvGrpSpPr>
        <p:grpSpPr>
          <a:xfrm>
            <a:off x="-1978596" y="-5998"/>
            <a:ext cx="1861509" cy="1421956"/>
            <a:chOff x="738010" y="2786001"/>
            <a:chExt cx="1861509" cy="1421956"/>
          </a:xfrm>
        </p:grpSpPr>
        <p:pic>
          <p:nvPicPr>
            <p:cNvPr id="22" name="Picture 4" descr="24 Online SMS 2500I at best price in delhi bengaluru india">
              <a:extLst>
                <a:ext uri="{FF2B5EF4-FFF2-40B4-BE49-F238E27FC236}">
                  <a16:creationId xmlns:a16="http://schemas.microsoft.com/office/drawing/2014/main" id="{77952CB5-C4E0-87B7-8331-798027A86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10" y="2845374"/>
              <a:ext cx="1861509" cy="136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7830B4-C80C-E22E-39C5-07B2EA106DA7}"/>
                </a:ext>
              </a:extLst>
            </p:cNvPr>
            <p:cNvSpPr txBox="1"/>
            <p:nvPr/>
          </p:nvSpPr>
          <p:spPr>
            <a:xfrm>
              <a:off x="738010" y="2786001"/>
              <a:ext cx="1482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hnschrift" panose="020B0502040204020203" pitchFamily="34" charset="0"/>
                </a:rPr>
                <a:t>SERVER-2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CDB7C8-9CF6-8334-F4DF-04260EC06E0D}"/>
              </a:ext>
            </a:extLst>
          </p:cNvPr>
          <p:cNvGrpSpPr/>
          <p:nvPr/>
        </p:nvGrpSpPr>
        <p:grpSpPr>
          <a:xfrm>
            <a:off x="-1861510" y="3598770"/>
            <a:ext cx="1861510" cy="1169405"/>
            <a:chOff x="738010" y="4201644"/>
            <a:chExt cx="1861510" cy="1169405"/>
          </a:xfrm>
        </p:grpSpPr>
        <p:pic>
          <p:nvPicPr>
            <p:cNvPr id="26" name="Picture 8" descr="24 Online SMS 2500I at best price in delhi bengaluru india">
              <a:extLst>
                <a:ext uri="{FF2B5EF4-FFF2-40B4-BE49-F238E27FC236}">
                  <a16:creationId xmlns:a16="http://schemas.microsoft.com/office/drawing/2014/main" id="{5BBF5D3C-1768-362C-0E0B-A36D26CA7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10" y="4292343"/>
              <a:ext cx="1861510" cy="107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6ACF4-98E8-681E-2BDF-668916FA4897}"/>
                </a:ext>
              </a:extLst>
            </p:cNvPr>
            <p:cNvSpPr txBox="1"/>
            <p:nvPr/>
          </p:nvSpPr>
          <p:spPr>
            <a:xfrm>
              <a:off x="738010" y="4201644"/>
              <a:ext cx="1482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hnschrift" panose="020B0502040204020203" pitchFamily="34" charset="0"/>
                </a:rPr>
                <a:t>SERVER-3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D2477B-0E8A-1C1F-7200-D41A9CC3107D}"/>
              </a:ext>
            </a:extLst>
          </p:cNvPr>
          <p:cNvGrpSpPr/>
          <p:nvPr/>
        </p:nvGrpSpPr>
        <p:grpSpPr>
          <a:xfrm>
            <a:off x="-33032" y="6881551"/>
            <a:ext cx="1861510" cy="1223086"/>
            <a:chOff x="738010" y="5455435"/>
            <a:chExt cx="1861510" cy="1223086"/>
          </a:xfrm>
        </p:grpSpPr>
        <p:pic>
          <p:nvPicPr>
            <p:cNvPr id="29" name="Picture 10" descr="24 Online SMS 2500I at best price in delhi bengaluru india">
              <a:extLst>
                <a:ext uri="{FF2B5EF4-FFF2-40B4-BE49-F238E27FC236}">
                  <a16:creationId xmlns:a16="http://schemas.microsoft.com/office/drawing/2014/main" id="{DBEFE804-ADB5-2D9D-D8FA-2F18076B9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10" y="5455435"/>
              <a:ext cx="1861510" cy="122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858627-0674-E2FC-FBB3-236CDEC69368}"/>
                </a:ext>
              </a:extLst>
            </p:cNvPr>
            <p:cNvSpPr txBox="1"/>
            <p:nvPr/>
          </p:nvSpPr>
          <p:spPr>
            <a:xfrm>
              <a:off x="738010" y="5455435"/>
              <a:ext cx="1482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hnschrift" panose="020B0502040204020203" pitchFamily="34" charset="0"/>
                </a:rPr>
                <a:t>SERVER-4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994C03-13E0-7C1E-7967-B15F03CF8A76}"/>
              </a:ext>
            </a:extLst>
          </p:cNvPr>
          <p:cNvGrpSpPr/>
          <p:nvPr/>
        </p:nvGrpSpPr>
        <p:grpSpPr>
          <a:xfrm>
            <a:off x="-1845465" y="2499442"/>
            <a:ext cx="2041563" cy="3015480"/>
            <a:chOff x="3149699" y="2074707"/>
            <a:chExt cx="2041563" cy="301548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4B34E1C-C909-2010-7029-C945F9D124F7}"/>
                </a:ext>
              </a:extLst>
            </p:cNvPr>
            <p:cNvGrpSpPr/>
            <p:nvPr/>
          </p:nvGrpSpPr>
          <p:grpSpPr>
            <a:xfrm>
              <a:off x="3149699" y="3597155"/>
              <a:ext cx="2041563" cy="1493032"/>
              <a:chOff x="3149699" y="3597155"/>
              <a:chExt cx="2041563" cy="1493032"/>
            </a:xfrm>
          </p:grpSpPr>
          <p:pic>
            <p:nvPicPr>
              <p:cNvPr id="36" name="Picture 14" descr="24 Online SMS 2500I at best price in delhi bengaluru india">
                <a:extLst>
                  <a:ext uri="{FF2B5EF4-FFF2-40B4-BE49-F238E27FC236}">
                    <a16:creationId xmlns:a16="http://schemas.microsoft.com/office/drawing/2014/main" id="{30613E8A-096C-A86C-ADE0-11C355D4A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9699" y="3854187"/>
                <a:ext cx="1881165" cy="123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C41E41-DA69-77E6-79A3-21EDBCA614DE}"/>
                  </a:ext>
                </a:extLst>
              </p:cNvPr>
              <p:cNvSpPr txBox="1"/>
              <p:nvPr/>
            </p:nvSpPr>
            <p:spPr>
              <a:xfrm>
                <a:off x="3149699" y="3597155"/>
                <a:ext cx="20415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Bahnschrift" panose="020B0502040204020203" pitchFamily="34" charset="0"/>
                  </a:rPr>
                  <a:t>USER DATABASE SERVERS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C74C388-545F-B587-3DAB-3C323C3CCE88}"/>
                </a:ext>
              </a:extLst>
            </p:cNvPr>
            <p:cNvGrpSpPr/>
            <p:nvPr/>
          </p:nvGrpSpPr>
          <p:grpSpPr>
            <a:xfrm>
              <a:off x="3149699" y="2074707"/>
              <a:ext cx="2041563" cy="1186139"/>
              <a:chOff x="3149699" y="2074707"/>
              <a:chExt cx="2041563" cy="1186139"/>
            </a:xfrm>
          </p:grpSpPr>
          <p:pic>
            <p:nvPicPr>
              <p:cNvPr id="34" name="Picture 12" descr="24 Online SMS 2500I at best price in delhi bengaluru india">
                <a:extLst>
                  <a:ext uri="{FF2B5EF4-FFF2-40B4-BE49-F238E27FC236}">
                    <a16:creationId xmlns:a16="http://schemas.microsoft.com/office/drawing/2014/main" id="{6219C437-893C-250E-D529-327B4FE573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9699" y="2088417"/>
                <a:ext cx="1784411" cy="1172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238A37-3088-AABB-7C42-4FAAD165ED2F}"/>
                  </a:ext>
                </a:extLst>
              </p:cNvPr>
              <p:cNvSpPr txBox="1"/>
              <p:nvPr/>
            </p:nvSpPr>
            <p:spPr>
              <a:xfrm>
                <a:off x="3149699" y="2074707"/>
                <a:ext cx="20415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latin typeface="Bahnschrift" panose="020B0502040204020203" pitchFamily="34" charset="0"/>
                  </a:rPr>
                  <a:t>RADIUS SERVER</a:t>
                </a:r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2773B094-7F1A-B973-89C0-01601C9F48BA}"/>
              </a:ext>
            </a:extLst>
          </p:cNvPr>
          <p:cNvSpPr/>
          <p:nvPr/>
        </p:nvSpPr>
        <p:spPr>
          <a:xfrm>
            <a:off x="-2164862" y="-5998"/>
            <a:ext cx="2164862" cy="552092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2260FA-0889-4CA0-165C-19625229D603}"/>
              </a:ext>
            </a:extLst>
          </p:cNvPr>
          <p:cNvSpPr/>
          <p:nvPr/>
        </p:nvSpPr>
        <p:spPr>
          <a:xfrm>
            <a:off x="-61054" y="6871582"/>
            <a:ext cx="2434869" cy="121280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73101D-BF77-CD0A-D32D-38F9A6CD532B}"/>
              </a:ext>
            </a:extLst>
          </p:cNvPr>
          <p:cNvSpPr/>
          <p:nvPr/>
        </p:nvSpPr>
        <p:spPr>
          <a:xfrm>
            <a:off x="176928" y="-1211523"/>
            <a:ext cx="2434869" cy="121280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0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E0103-419D-944C-6568-D07E78824267}"/>
              </a:ext>
            </a:extLst>
          </p:cNvPr>
          <p:cNvSpPr/>
          <p:nvPr/>
        </p:nvSpPr>
        <p:spPr bwMode="auto">
          <a:xfrm>
            <a:off x="-7840" y="0"/>
            <a:ext cx="12199840" cy="10776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ACA0D5-C298-B883-4F25-A2C2D2E11FB1}"/>
              </a:ext>
            </a:extLst>
          </p:cNvPr>
          <p:cNvCxnSpPr/>
          <p:nvPr/>
        </p:nvCxnSpPr>
        <p:spPr>
          <a:xfrm>
            <a:off x="-7840" y="1033357"/>
            <a:ext cx="121998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CF03D9F-D1C9-EFAB-446F-F9926D8C4E10}"/>
              </a:ext>
            </a:extLst>
          </p:cNvPr>
          <p:cNvSpPr/>
          <p:nvPr/>
        </p:nvSpPr>
        <p:spPr>
          <a:xfrm>
            <a:off x="2277981" y="179479"/>
            <a:ext cx="76360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en-IN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Bandwidth Management 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hnschrift SemiBold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5A6DA7-1469-6F39-28C2-6DCAA8282D37}"/>
              </a:ext>
            </a:extLst>
          </p:cNvPr>
          <p:cNvSpPr/>
          <p:nvPr/>
        </p:nvSpPr>
        <p:spPr>
          <a:xfrm>
            <a:off x="449943" y="1443641"/>
            <a:ext cx="4741319" cy="5063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221CD5-94C9-07FA-BB1A-C8696A2AAC58}"/>
              </a:ext>
            </a:extLst>
          </p:cNvPr>
          <p:cNvGrpSpPr/>
          <p:nvPr/>
        </p:nvGrpSpPr>
        <p:grpSpPr>
          <a:xfrm>
            <a:off x="738010" y="1443641"/>
            <a:ext cx="1861509" cy="1230990"/>
            <a:chOff x="738010" y="1443641"/>
            <a:chExt cx="1641767" cy="1230990"/>
          </a:xfrm>
        </p:grpSpPr>
        <p:pic>
          <p:nvPicPr>
            <p:cNvPr id="6" name="Picture 2" descr="24 Online SMS 2500I at best price in delhi bengaluru india">
              <a:extLst>
                <a:ext uri="{FF2B5EF4-FFF2-40B4-BE49-F238E27FC236}">
                  <a16:creationId xmlns:a16="http://schemas.microsoft.com/office/drawing/2014/main" id="{C639BE33-D95E-5F9E-1CA0-8A564944F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10" y="1595925"/>
              <a:ext cx="1641767" cy="107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EC5E52-5100-4941-2FEE-CF3276A85E55}"/>
                </a:ext>
              </a:extLst>
            </p:cNvPr>
            <p:cNvSpPr txBox="1"/>
            <p:nvPr/>
          </p:nvSpPr>
          <p:spPr>
            <a:xfrm>
              <a:off x="738010" y="1443641"/>
              <a:ext cx="1482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hnschrift" panose="020B0502040204020203" pitchFamily="34" charset="0"/>
                </a:rPr>
                <a:t>SERVER-1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D206A1-885F-1F6B-D78C-AAF4145F7A14}"/>
              </a:ext>
            </a:extLst>
          </p:cNvPr>
          <p:cNvGrpSpPr/>
          <p:nvPr/>
        </p:nvGrpSpPr>
        <p:grpSpPr>
          <a:xfrm>
            <a:off x="738010" y="2680629"/>
            <a:ext cx="1861509" cy="1421956"/>
            <a:chOff x="738010" y="2786001"/>
            <a:chExt cx="1861509" cy="1421956"/>
          </a:xfrm>
        </p:grpSpPr>
        <p:pic>
          <p:nvPicPr>
            <p:cNvPr id="7" name="Picture 4" descr="24 Online SMS 2500I at best price in delhi bengaluru india">
              <a:extLst>
                <a:ext uri="{FF2B5EF4-FFF2-40B4-BE49-F238E27FC236}">
                  <a16:creationId xmlns:a16="http://schemas.microsoft.com/office/drawing/2014/main" id="{56EFE1A7-E212-847C-4FF9-0222E0E0B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10" y="2845374"/>
              <a:ext cx="1861509" cy="136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E50A12-BD8F-BCE8-DEFF-144F2A8E40DA}"/>
                </a:ext>
              </a:extLst>
            </p:cNvPr>
            <p:cNvSpPr txBox="1"/>
            <p:nvPr/>
          </p:nvSpPr>
          <p:spPr>
            <a:xfrm>
              <a:off x="738010" y="2786001"/>
              <a:ext cx="1482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hnschrift" panose="020B0502040204020203" pitchFamily="34" charset="0"/>
                </a:rPr>
                <a:t>SERVER-2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41DAB0-BA14-60BE-A5C8-9930C7F49793}"/>
              </a:ext>
            </a:extLst>
          </p:cNvPr>
          <p:cNvGrpSpPr/>
          <p:nvPr/>
        </p:nvGrpSpPr>
        <p:grpSpPr>
          <a:xfrm>
            <a:off x="738010" y="4108583"/>
            <a:ext cx="1861510" cy="1169405"/>
            <a:chOff x="738010" y="4201644"/>
            <a:chExt cx="1861510" cy="1169405"/>
          </a:xfrm>
        </p:grpSpPr>
        <p:pic>
          <p:nvPicPr>
            <p:cNvPr id="8" name="Picture 8" descr="24 Online SMS 2500I at best price in delhi bengaluru india">
              <a:extLst>
                <a:ext uri="{FF2B5EF4-FFF2-40B4-BE49-F238E27FC236}">
                  <a16:creationId xmlns:a16="http://schemas.microsoft.com/office/drawing/2014/main" id="{2AB6DD45-EDF5-C948-5B63-462D6A571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10" y="4292343"/>
              <a:ext cx="1861510" cy="107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69211B-DFCB-281B-2C99-A3DF1128B226}"/>
                </a:ext>
              </a:extLst>
            </p:cNvPr>
            <p:cNvSpPr txBox="1"/>
            <p:nvPr/>
          </p:nvSpPr>
          <p:spPr>
            <a:xfrm>
              <a:off x="738010" y="4201644"/>
              <a:ext cx="1482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hnschrift" panose="020B0502040204020203" pitchFamily="34" charset="0"/>
                </a:rPr>
                <a:t>SERVER-3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8F0E43-E102-196B-D592-2EA653BE8D71}"/>
              </a:ext>
            </a:extLst>
          </p:cNvPr>
          <p:cNvGrpSpPr/>
          <p:nvPr/>
        </p:nvGrpSpPr>
        <p:grpSpPr>
          <a:xfrm>
            <a:off x="738010" y="5283985"/>
            <a:ext cx="1861510" cy="1223086"/>
            <a:chOff x="738010" y="5455435"/>
            <a:chExt cx="1861510" cy="1223086"/>
          </a:xfrm>
        </p:grpSpPr>
        <p:pic>
          <p:nvPicPr>
            <p:cNvPr id="9" name="Picture 10" descr="24 Online SMS 2500I at best price in delhi bengaluru india">
              <a:extLst>
                <a:ext uri="{FF2B5EF4-FFF2-40B4-BE49-F238E27FC236}">
                  <a16:creationId xmlns:a16="http://schemas.microsoft.com/office/drawing/2014/main" id="{04E0472B-6AE8-5440-B514-EEFBFD51A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10" y="5455435"/>
              <a:ext cx="1861510" cy="122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CC49EF-EDFA-DC44-D108-7583FC27E69B}"/>
                </a:ext>
              </a:extLst>
            </p:cNvPr>
            <p:cNvSpPr txBox="1"/>
            <p:nvPr/>
          </p:nvSpPr>
          <p:spPr>
            <a:xfrm>
              <a:off x="738010" y="5455435"/>
              <a:ext cx="1482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hnschrift" panose="020B0502040204020203" pitchFamily="34" charset="0"/>
                </a:rPr>
                <a:t>SERVER-4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9FF88D-53C4-8DE7-5136-6E75871E4675}"/>
              </a:ext>
            </a:extLst>
          </p:cNvPr>
          <p:cNvGrpSpPr/>
          <p:nvPr/>
        </p:nvGrpSpPr>
        <p:grpSpPr>
          <a:xfrm>
            <a:off x="3149699" y="2431595"/>
            <a:ext cx="2041563" cy="3015480"/>
            <a:chOff x="3149699" y="2074707"/>
            <a:chExt cx="2041563" cy="30154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81EFEC-0C04-2B96-6453-480CE896E434}"/>
                </a:ext>
              </a:extLst>
            </p:cNvPr>
            <p:cNvGrpSpPr/>
            <p:nvPr/>
          </p:nvGrpSpPr>
          <p:grpSpPr>
            <a:xfrm>
              <a:off x="3149699" y="3597155"/>
              <a:ext cx="2041563" cy="1493032"/>
              <a:chOff x="3149699" y="3597155"/>
              <a:chExt cx="2041563" cy="1493032"/>
            </a:xfrm>
          </p:grpSpPr>
          <p:pic>
            <p:nvPicPr>
              <p:cNvPr id="11" name="Picture 14" descr="24 Online SMS 2500I at best price in delhi bengaluru india">
                <a:extLst>
                  <a:ext uri="{FF2B5EF4-FFF2-40B4-BE49-F238E27FC236}">
                    <a16:creationId xmlns:a16="http://schemas.microsoft.com/office/drawing/2014/main" id="{6AD01689-21C6-F469-6295-259F7A6FB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9699" y="3854187"/>
                <a:ext cx="1881165" cy="123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BEF992-8D19-A2A5-5619-0D402BE73C49}"/>
                  </a:ext>
                </a:extLst>
              </p:cNvPr>
              <p:cNvSpPr txBox="1"/>
              <p:nvPr/>
            </p:nvSpPr>
            <p:spPr>
              <a:xfrm>
                <a:off x="3149699" y="3597155"/>
                <a:ext cx="20415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Bahnschrift" panose="020B0502040204020203" pitchFamily="34" charset="0"/>
                  </a:rPr>
                  <a:t>USER DATABASE SERVERS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7A1C2A-7E4F-B2DF-C185-61E777FE1971}"/>
                </a:ext>
              </a:extLst>
            </p:cNvPr>
            <p:cNvGrpSpPr/>
            <p:nvPr/>
          </p:nvGrpSpPr>
          <p:grpSpPr>
            <a:xfrm>
              <a:off x="3149699" y="2074707"/>
              <a:ext cx="2041563" cy="1186139"/>
              <a:chOff x="3149699" y="2074707"/>
              <a:chExt cx="2041563" cy="1186139"/>
            </a:xfrm>
          </p:grpSpPr>
          <p:pic>
            <p:nvPicPr>
              <p:cNvPr id="10" name="Picture 12" descr="24 Online SMS 2500I at best price in delhi bengaluru india">
                <a:extLst>
                  <a:ext uri="{FF2B5EF4-FFF2-40B4-BE49-F238E27FC236}">
                    <a16:creationId xmlns:a16="http://schemas.microsoft.com/office/drawing/2014/main" id="{BFF92276-168D-3B6B-4ACA-EF61BCB2D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9699" y="2088417"/>
                <a:ext cx="1784411" cy="1172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DEEEA8-D0BB-2CD8-0BCC-94635096847D}"/>
                  </a:ext>
                </a:extLst>
              </p:cNvPr>
              <p:cNvSpPr txBox="1"/>
              <p:nvPr/>
            </p:nvSpPr>
            <p:spPr>
              <a:xfrm>
                <a:off x="3149699" y="2074707"/>
                <a:ext cx="20415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latin typeface="Bahnschrift" panose="020B0502040204020203" pitchFamily="34" charset="0"/>
                  </a:rPr>
                  <a:t>RADIUS SERVER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D83FF3-EC56-055B-CCC2-74445D8A61E7}"/>
              </a:ext>
            </a:extLst>
          </p:cNvPr>
          <p:cNvGrpSpPr/>
          <p:nvPr/>
        </p:nvGrpSpPr>
        <p:grpSpPr>
          <a:xfrm>
            <a:off x="6014434" y="1472239"/>
            <a:ext cx="5207006" cy="1104201"/>
            <a:chOff x="6014434" y="1472239"/>
            <a:chExt cx="5207006" cy="11042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0283F5-E2FC-57CF-3FF5-A3CC81BFD279}"/>
                </a:ext>
              </a:extLst>
            </p:cNvPr>
            <p:cNvSpPr/>
            <p:nvPr/>
          </p:nvSpPr>
          <p:spPr>
            <a:xfrm>
              <a:off x="6014434" y="1472239"/>
              <a:ext cx="5154447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latin typeface="Bahnschrift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0E0341-22D3-BD50-C791-095FB79029DB}"/>
                </a:ext>
              </a:extLst>
            </p:cNvPr>
            <p:cNvSpPr txBox="1"/>
            <p:nvPr/>
          </p:nvSpPr>
          <p:spPr>
            <a:xfrm>
              <a:off x="6648592" y="1625822"/>
              <a:ext cx="4572848" cy="8307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>
                  <a:latin typeface="Bahnschrift" panose="020B0502040204020203" pitchFamily="34" charset="0"/>
                </a:rPr>
                <a:t>Preventing the misuse of bandwidth.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8724F3E5-0C3E-AC84-4E51-007094E05314}"/>
              </a:ext>
            </a:extLst>
          </p:cNvPr>
          <p:cNvSpPr>
            <a:spLocks/>
          </p:cNvSpPr>
          <p:nvPr/>
        </p:nvSpPr>
        <p:spPr>
          <a:xfrm>
            <a:off x="5554348" y="1472966"/>
            <a:ext cx="1097280" cy="10972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4399" kern="0" dirty="0">
                <a:solidFill>
                  <a:schemeClr val="bg1"/>
                </a:solidFill>
                <a:latin typeface="Bahnschrift" panose="020B0502040204020203" pitchFamily="34" charset="0"/>
                <a:cs typeface="Arial" pitchFamily="34" charset="0"/>
              </a:rPr>
              <a:t>1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273936-41B6-189B-BD38-83E4B67F464B}"/>
              </a:ext>
            </a:extLst>
          </p:cNvPr>
          <p:cNvGrpSpPr/>
          <p:nvPr/>
        </p:nvGrpSpPr>
        <p:grpSpPr>
          <a:xfrm>
            <a:off x="6759040" y="3268786"/>
            <a:ext cx="5154446" cy="1104199"/>
            <a:chOff x="6759040" y="3268786"/>
            <a:chExt cx="5154446" cy="110419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96189E9-6574-E6BF-AF2F-B9A91CEC98DE}"/>
                </a:ext>
              </a:extLst>
            </p:cNvPr>
            <p:cNvSpPr/>
            <p:nvPr/>
          </p:nvSpPr>
          <p:spPr>
            <a:xfrm>
              <a:off x="6759040" y="3268786"/>
              <a:ext cx="5154446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latin typeface="Bahnschrift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F74562-E76A-CEA2-497B-FAE7A3E17B68}"/>
                </a:ext>
              </a:extLst>
            </p:cNvPr>
            <p:cNvSpPr txBox="1"/>
            <p:nvPr/>
          </p:nvSpPr>
          <p:spPr>
            <a:xfrm>
              <a:off x="7498024" y="3422368"/>
              <a:ext cx="3585142" cy="8307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>
                  <a:latin typeface="Bahnschrift" panose="020B0502040204020203" pitchFamily="34" charset="0"/>
                </a:rPr>
                <a:t>12000 Concurrent sessions.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72F648E-97FB-37B4-FCBB-0B8D3119446F}"/>
              </a:ext>
            </a:extLst>
          </p:cNvPr>
          <p:cNvSpPr>
            <a:spLocks/>
          </p:cNvSpPr>
          <p:nvPr/>
        </p:nvSpPr>
        <p:spPr>
          <a:xfrm>
            <a:off x="6305550" y="3263021"/>
            <a:ext cx="1097280" cy="10972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4399" kern="0" dirty="0">
                <a:solidFill>
                  <a:schemeClr val="bg1"/>
                </a:solidFill>
                <a:latin typeface="Bahnschrift" panose="020B0502040204020203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E5B72A-9C9E-3202-7DA8-D6B5F3E9A080}"/>
              </a:ext>
            </a:extLst>
          </p:cNvPr>
          <p:cNvGrpSpPr/>
          <p:nvPr/>
        </p:nvGrpSpPr>
        <p:grpSpPr>
          <a:xfrm>
            <a:off x="5977484" y="5035626"/>
            <a:ext cx="5154447" cy="1104201"/>
            <a:chOff x="5977484" y="5035626"/>
            <a:chExt cx="5154447" cy="110420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0245FB-2615-7264-C165-891C23CA8E23}"/>
                </a:ext>
              </a:extLst>
            </p:cNvPr>
            <p:cNvSpPr/>
            <p:nvPr/>
          </p:nvSpPr>
          <p:spPr>
            <a:xfrm>
              <a:off x="5977484" y="5035626"/>
              <a:ext cx="5154447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latin typeface="Bahnschrift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55F1FA-650F-EF2B-4C90-5BD848C3C7CC}"/>
                </a:ext>
              </a:extLst>
            </p:cNvPr>
            <p:cNvSpPr txBox="1"/>
            <p:nvPr/>
          </p:nvSpPr>
          <p:spPr>
            <a:xfrm>
              <a:off x="6716471" y="5189209"/>
              <a:ext cx="4208334" cy="8307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>
                  <a:latin typeface="Bahnschrift" panose="020B0502040204020203" pitchFamily="34" charset="0"/>
                </a:rPr>
                <a:t>Catering Dynamic Requirements.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0274EF3-9169-5067-052E-F3562DBE6B17}"/>
              </a:ext>
            </a:extLst>
          </p:cNvPr>
          <p:cNvSpPr>
            <a:spLocks/>
          </p:cNvSpPr>
          <p:nvPr/>
        </p:nvSpPr>
        <p:spPr>
          <a:xfrm>
            <a:off x="5523996" y="5033243"/>
            <a:ext cx="1097280" cy="10972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4399" kern="0">
                <a:solidFill>
                  <a:schemeClr val="bg1"/>
                </a:solidFill>
                <a:latin typeface="Bahnschrift" panose="020B0502040204020203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4" name="Picture 2" descr="Juniper Networks SRX650 Services Gateway">
            <a:extLst>
              <a:ext uri="{FF2B5EF4-FFF2-40B4-BE49-F238E27FC236}">
                <a16:creationId xmlns:a16="http://schemas.microsoft.com/office/drawing/2014/main" id="{A54DC167-761D-15F6-EA9E-9CE78FD6A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415712" y="5895528"/>
            <a:ext cx="4397433" cy="11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FortiGate-800C">
            <a:extLst>
              <a:ext uri="{FF2B5EF4-FFF2-40B4-BE49-F238E27FC236}">
                <a16:creationId xmlns:a16="http://schemas.microsoft.com/office/drawing/2014/main" id="{647E4A8A-1FAD-A93E-F9CB-592E486C8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9170" y="-5419"/>
            <a:ext cx="4395569" cy="12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09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719D6105-0AA5-7BF3-E64D-35276BE8E2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218537" cy="10805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Components of IT Infrastructure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2BF7E5-FFAB-8344-A2C4-AE7DAAC0D15A}"/>
              </a:ext>
            </a:extLst>
          </p:cNvPr>
          <p:cNvGrpSpPr/>
          <p:nvPr/>
        </p:nvGrpSpPr>
        <p:grpSpPr>
          <a:xfrm>
            <a:off x="-3598016" y="2857500"/>
            <a:ext cx="3467099" cy="1143000"/>
            <a:chOff x="0" y="274638"/>
            <a:chExt cx="12192000" cy="1143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461AB2-64D3-C32A-1CAA-4FC9540A9FA3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1668586-0C51-3F30-13BA-CEB6BACAF656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0E17C0-94FF-386B-D9F9-49D770B509A1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19B1FBC-ABDD-E6ED-177B-C9E7B75ECE28}"/>
              </a:ext>
            </a:extLst>
          </p:cNvPr>
          <p:cNvSpPr/>
          <p:nvPr/>
        </p:nvSpPr>
        <p:spPr>
          <a:xfrm>
            <a:off x="3921672" y="2154721"/>
            <a:ext cx="2655665" cy="2999594"/>
          </a:xfrm>
          <a:custGeom>
            <a:avLst/>
            <a:gdLst>
              <a:gd name="connsiteX0" fmla="*/ 247755 w 2655665"/>
              <a:gd name="connsiteY0" fmla="*/ 2999594 h 2999594"/>
              <a:gd name="connsiteX1" fmla="*/ 0 w 2655665"/>
              <a:gd name="connsiteY1" fmla="*/ 2499265 h 2999594"/>
              <a:gd name="connsiteX2" fmla="*/ 1474565 w 2655665"/>
              <a:gd name="connsiteY2" fmla="*/ 0 h 2999594"/>
              <a:gd name="connsiteX3" fmla="*/ 2655665 w 2655665"/>
              <a:gd name="connsiteY3" fmla="*/ 1994059 h 2999594"/>
              <a:gd name="connsiteX4" fmla="*/ 2164956 w 2655665"/>
              <a:gd name="connsiteY4" fmla="*/ 1994059 h 2999594"/>
              <a:gd name="connsiteX5" fmla="*/ 1474603 w 2655665"/>
              <a:gd name="connsiteY5" fmla="*/ 861060 h 2999594"/>
              <a:gd name="connsiteX6" fmla="*/ 247879 w 2655665"/>
              <a:gd name="connsiteY6" fmla="*/ 2999518 h 299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5665" h="2999594">
                <a:moveTo>
                  <a:pt x="247755" y="2999594"/>
                </a:moveTo>
                <a:lnTo>
                  <a:pt x="0" y="2499265"/>
                </a:lnTo>
                <a:lnTo>
                  <a:pt x="1474565" y="0"/>
                </a:lnTo>
                <a:lnTo>
                  <a:pt x="2655665" y="1994059"/>
                </a:lnTo>
                <a:lnTo>
                  <a:pt x="2164956" y="1994059"/>
                </a:lnTo>
                <a:lnTo>
                  <a:pt x="1474603" y="861060"/>
                </a:lnTo>
                <a:lnTo>
                  <a:pt x="247879" y="299951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79211AA-D45C-73FB-5F99-E384C6AAA2C6}"/>
              </a:ext>
            </a:extLst>
          </p:cNvPr>
          <p:cNvSpPr/>
          <p:nvPr/>
        </p:nvSpPr>
        <p:spPr>
          <a:xfrm>
            <a:off x="4171084" y="3017248"/>
            <a:ext cx="3199266" cy="2133695"/>
          </a:xfrm>
          <a:custGeom>
            <a:avLst/>
            <a:gdLst>
              <a:gd name="connsiteX0" fmla="*/ 3199257 w 3199266"/>
              <a:gd name="connsiteY0" fmla="*/ 1640243 h 2133695"/>
              <a:gd name="connsiteX1" fmla="*/ 2955989 w 3199266"/>
              <a:gd name="connsiteY1" fmla="*/ 2132629 h 2133695"/>
              <a:gd name="connsiteX2" fmla="*/ 0 w 3199266"/>
              <a:gd name="connsiteY2" fmla="*/ 2133695 h 2133695"/>
              <a:gd name="connsiteX3" fmla="*/ 1225010 w 3199266"/>
              <a:gd name="connsiteY3" fmla="*/ 0 h 2133695"/>
              <a:gd name="connsiteX4" fmla="*/ 1443904 w 3199266"/>
              <a:gd name="connsiteY4" fmla="*/ 357016 h 2133695"/>
              <a:gd name="connsiteX5" fmla="*/ 735530 w 3199266"/>
              <a:gd name="connsiteY5" fmla="*/ 1642701 h 2133695"/>
              <a:gd name="connsiteX6" fmla="*/ 3199267 w 3199266"/>
              <a:gd name="connsiteY6" fmla="*/ 1640205 h 213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9266" h="2133695">
                <a:moveTo>
                  <a:pt x="3199257" y="1640243"/>
                </a:moveTo>
                <a:lnTo>
                  <a:pt x="2955989" y="2132629"/>
                </a:lnTo>
                <a:lnTo>
                  <a:pt x="0" y="2133695"/>
                </a:lnTo>
                <a:lnTo>
                  <a:pt x="1225010" y="0"/>
                </a:lnTo>
                <a:lnTo>
                  <a:pt x="1443904" y="357016"/>
                </a:lnTo>
                <a:lnTo>
                  <a:pt x="735530" y="1642701"/>
                </a:lnTo>
                <a:lnTo>
                  <a:pt x="3199267" y="164020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FF1F1E7-207A-859E-DE71-7BD9F1DC9A38}"/>
              </a:ext>
            </a:extLst>
          </p:cNvPr>
          <p:cNvSpPr/>
          <p:nvPr/>
        </p:nvSpPr>
        <p:spPr>
          <a:xfrm>
            <a:off x="4896794" y="2149547"/>
            <a:ext cx="2463355" cy="2510351"/>
          </a:xfrm>
          <a:custGeom>
            <a:avLst/>
            <a:gdLst>
              <a:gd name="connsiteX0" fmla="*/ 491680 w 2463355"/>
              <a:gd name="connsiteY0" fmla="*/ 0 h 2510351"/>
              <a:gd name="connsiteX1" fmla="*/ 986980 w 2463355"/>
              <a:gd name="connsiteY1" fmla="*/ 0 h 2510351"/>
              <a:gd name="connsiteX2" fmla="*/ 2463356 w 2463355"/>
              <a:gd name="connsiteY2" fmla="*/ 2505075 h 2510351"/>
              <a:gd name="connsiteX3" fmla="*/ 0 w 2463355"/>
              <a:gd name="connsiteY3" fmla="*/ 2510352 h 2510351"/>
              <a:gd name="connsiteX4" fmla="*/ 282178 w 2463355"/>
              <a:gd name="connsiteY4" fmla="*/ 2000250 h 2510351"/>
              <a:gd name="connsiteX5" fmla="*/ 1672828 w 2463355"/>
              <a:gd name="connsiteY5" fmla="*/ 2000250 h 2510351"/>
              <a:gd name="connsiteX6" fmla="*/ 491728 w 2463355"/>
              <a:gd name="connsiteY6" fmla="*/ 0 h 251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3355" h="2510351">
                <a:moveTo>
                  <a:pt x="491680" y="0"/>
                </a:moveTo>
                <a:lnTo>
                  <a:pt x="986980" y="0"/>
                </a:lnTo>
                <a:lnTo>
                  <a:pt x="2463356" y="2505075"/>
                </a:lnTo>
                <a:lnTo>
                  <a:pt x="0" y="2510352"/>
                </a:lnTo>
                <a:lnTo>
                  <a:pt x="282178" y="2000250"/>
                </a:lnTo>
                <a:lnTo>
                  <a:pt x="1672828" y="2000250"/>
                </a:lnTo>
                <a:lnTo>
                  <a:pt x="49172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22DD0-8E33-2D34-5F55-941CD67758DD}"/>
              </a:ext>
            </a:extLst>
          </p:cNvPr>
          <p:cNvSpPr txBox="1"/>
          <p:nvPr/>
        </p:nvSpPr>
        <p:spPr>
          <a:xfrm>
            <a:off x="1948312" y="2274972"/>
            <a:ext cx="275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Hardware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B7466-20EF-9623-FA8F-A31D62E9B932}"/>
              </a:ext>
            </a:extLst>
          </p:cNvPr>
          <p:cNvSpPr txBox="1"/>
          <p:nvPr/>
        </p:nvSpPr>
        <p:spPr>
          <a:xfrm>
            <a:off x="6743850" y="5179302"/>
            <a:ext cx="275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Software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2EE24-D230-E55D-457B-5BEEA6E33467}"/>
              </a:ext>
            </a:extLst>
          </p:cNvPr>
          <p:cNvSpPr txBox="1"/>
          <p:nvPr/>
        </p:nvSpPr>
        <p:spPr>
          <a:xfrm>
            <a:off x="6826749" y="2274972"/>
            <a:ext cx="275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Networking</a:t>
            </a: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D011F40-F715-5845-C070-132475100612}"/>
              </a:ext>
            </a:extLst>
          </p:cNvPr>
          <p:cNvSpPr/>
          <p:nvPr/>
        </p:nvSpPr>
        <p:spPr>
          <a:xfrm rot="16200000" flipH="1">
            <a:off x="-211421" y="-206375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162295FE-FB84-F376-CF4D-920B179D0F2D}"/>
              </a:ext>
            </a:extLst>
          </p:cNvPr>
          <p:cNvSpPr/>
          <p:nvPr/>
        </p:nvSpPr>
        <p:spPr>
          <a:xfrm rot="262399" flipH="1">
            <a:off x="11482210" y="-182756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BCC0B8C3-54B8-A97D-AA7D-69508C2009FA}"/>
              </a:ext>
            </a:extLst>
          </p:cNvPr>
          <p:cNvSpPr/>
          <p:nvPr/>
        </p:nvSpPr>
        <p:spPr>
          <a:xfrm rot="8131606" flipH="1">
            <a:off x="11543152" y="6459886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170373-D485-C2B4-958A-545D13342B84}"/>
              </a:ext>
            </a:extLst>
          </p:cNvPr>
          <p:cNvSpPr/>
          <p:nvPr/>
        </p:nvSpPr>
        <p:spPr>
          <a:xfrm>
            <a:off x="0" y="7523723"/>
            <a:ext cx="12192000" cy="218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11E4A8-095B-EB83-2D0E-082F3637AE3C}"/>
              </a:ext>
            </a:extLst>
          </p:cNvPr>
          <p:cNvSpPr txBox="1"/>
          <p:nvPr/>
        </p:nvSpPr>
        <p:spPr>
          <a:xfrm>
            <a:off x="-2946603" y="5099585"/>
            <a:ext cx="2735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The backbone of transforming the education system at LPU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F79272-1E52-FE55-50C0-A8FDDCEE8199}"/>
              </a:ext>
            </a:extLst>
          </p:cNvPr>
          <p:cNvSpPr txBox="1"/>
          <p:nvPr/>
        </p:nvSpPr>
        <p:spPr>
          <a:xfrm>
            <a:off x="4978969" y="-1884607"/>
            <a:ext cx="3213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Improve communication, create efficiencies and increase productivity.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F3A77-6C3E-5B46-A72F-FB09A6B2E5D8}"/>
              </a:ext>
            </a:extLst>
          </p:cNvPr>
          <p:cNvSpPr txBox="1"/>
          <p:nvPr/>
        </p:nvSpPr>
        <p:spPr>
          <a:xfrm>
            <a:off x="12430143" y="5131715"/>
            <a:ext cx="2735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IT infrastructure is flexible, reliable, and secure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5BECDD-3F59-8847-91E6-B69B9E7AA081}"/>
              </a:ext>
            </a:extLst>
          </p:cNvPr>
          <p:cNvSpPr/>
          <p:nvPr/>
        </p:nvSpPr>
        <p:spPr>
          <a:xfrm>
            <a:off x="-3613631" y="-626531"/>
            <a:ext cx="3571199" cy="777992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C5D3C5-3CB8-30C4-E14A-D2FE10F93F65}"/>
              </a:ext>
            </a:extLst>
          </p:cNvPr>
          <p:cNvSpPr/>
          <p:nvPr/>
        </p:nvSpPr>
        <p:spPr>
          <a:xfrm>
            <a:off x="12218537" y="-733173"/>
            <a:ext cx="3571199" cy="777992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49A0F7-9A17-F7B9-84C0-CDBAC1E59924}"/>
              </a:ext>
            </a:extLst>
          </p:cNvPr>
          <p:cNvSpPr/>
          <p:nvPr/>
        </p:nvSpPr>
        <p:spPr>
          <a:xfrm rot="5400000">
            <a:off x="4745723" y="-7684419"/>
            <a:ext cx="2928493" cy="124403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3CA514-AA48-32BC-AC2A-28F6F9BEE532}"/>
              </a:ext>
            </a:extLst>
          </p:cNvPr>
          <p:cNvSpPr/>
          <p:nvPr/>
        </p:nvSpPr>
        <p:spPr>
          <a:xfrm rot="5400000">
            <a:off x="4755925" y="2027145"/>
            <a:ext cx="2928493" cy="124403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841E75-8092-5355-9716-BA308E722419}"/>
              </a:ext>
            </a:extLst>
          </p:cNvPr>
          <p:cNvCxnSpPr/>
          <p:nvPr/>
        </p:nvCxnSpPr>
        <p:spPr>
          <a:xfrm>
            <a:off x="-7840" y="1033357"/>
            <a:ext cx="121998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8F2C66A-6628-C1F0-7A4E-46E5E7700C92}"/>
              </a:ext>
            </a:extLst>
          </p:cNvPr>
          <p:cNvSpPr/>
          <p:nvPr/>
        </p:nvSpPr>
        <p:spPr>
          <a:xfrm rot="4800744">
            <a:off x="12481914" y="2388900"/>
            <a:ext cx="3657600" cy="36576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828800" h="1828800"/>
            <a:bevelB w="1828800" h="1828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5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AC71EB3-B835-CF59-6C41-533BE17EAA31}"/>
              </a:ext>
            </a:extLst>
          </p:cNvPr>
          <p:cNvSpPr/>
          <p:nvPr/>
        </p:nvSpPr>
        <p:spPr>
          <a:xfrm>
            <a:off x="0" y="0"/>
            <a:ext cx="12192000" cy="5029200"/>
          </a:xfrm>
          <a:prstGeom prst="rect">
            <a:avLst/>
          </a:prstGeom>
          <a:gradFill flip="none" rotWithShape="1">
            <a:gsLst>
              <a:gs pos="0">
                <a:srgbClr val="DA6F03"/>
              </a:gs>
              <a:gs pos="100000">
                <a:srgbClr val="DA6F03"/>
              </a:gs>
              <a:gs pos="53000">
                <a:srgbClr val="ECB20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C4E33-5997-08CB-F572-12544FB07924}"/>
              </a:ext>
            </a:extLst>
          </p:cNvPr>
          <p:cNvSpPr/>
          <p:nvPr/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rgbClr val="E6E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5B302C-0CB7-DA1A-6975-128576365E3E}"/>
              </a:ext>
            </a:extLst>
          </p:cNvPr>
          <p:cNvSpPr/>
          <p:nvPr/>
        </p:nvSpPr>
        <p:spPr>
          <a:xfrm>
            <a:off x="819211" y="5131893"/>
            <a:ext cx="4286250" cy="1590758"/>
          </a:xfrm>
          <a:prstGeom prst="ellipse">
            <a:avLst/>
          </a:prstGeom>
          <a:gradFill flip="none" rotWithShape="1">
            <a:gsLst>
              <a:gs pos="50000">
                <a:srgbClr val="404040">
                  <a:alpha val="58000"/>
                </a:srgbClr>
              </a:gs>
              <a:gs pos="0">
                <a:schemeClr val="tx1">
                  <a:alpha val="68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43B509-45D3-0096-3DB6-C153EBE77E91}"/>
              </a:ext>
            </a:extLst>
          </p:cNvPr>
          <p:cNvSpPr/>
          <p:nvPr/>
        </p:nvSpPr>
        <p:spPr>
          <a:xfrm rot="4800744">
            <a:off x="1108675" y="2388900"/>
            <a:ext cx="3657600" cy="36576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828800" h="1828800"/>
            <a:bevelB w="1828800" h="1828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07D708-827C-7FEE-2FCC-6AC671BB06F4}"/>
              </a:ext>
            </a:extLst>
          </p:cNvPr>
          <p:cNvSpPr/>
          <p:nvPr/>
        </p:nvSpPr>
        <p:spPr>
          <a:xfrm>
            <a:off x="7386370" y="5737778"/>
            <a:ext cx="1224642" cy="364377"/>
          </a:xfrm>
          <a:prstGeom prst="ellipse">
            <a:avLst/>
          </a:prstGeom>
          <a:gradFill flip="none" rotWithShape="1">
            <a:gsLst>
              <a:gs pos="50000">
                <a:srgbClr val="808080"/>
              </a:gs>
              <a:gs pos="0">
                <a:schemeClr val="tx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perspectiveRelaxed"/>
            <a:lightRig rig="threePt" dir="t"/>
          </a:scene3d>
          <a:sp3d extrusionH="1143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3FEFB-FF58-53D2-31F4-97C8735AF735}"/>
              </a:ext>
            </a:extLst>
          </p:cNvPr>
          <p:cNvSpPr/>
          <p:nvPr/>
        </p:nvSpPr>
        <p:spPr>
          <a:xfrm>
            <a:off x="7918777" y="4770099"/>
            <a:ext cx="159828" cy="115717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82550" h="82550"/>
            <a:bevelB w="825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E5532-48D6-6989-0703-D54CE6B19FD6}"/>
              </a:ext>
            </a:extLst>
          </p:cNvPr>
          <p:cNvSpPr/>
          <p:nvPr/>
        </p:nvSpPr>
        <p:spPr>
          <a:xfrm>
            <a:off x="4503594" y="2391056"/>
            <a:ext cx="6990195" cy="2395371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A9C51-69AE-20B8-EB5D-F94C536B6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866" y="2719736"/>
            <a:ext cx="6119651" cy="173801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New software and databases subscription purchased to fulfil academic requirements.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Around 40 software purchased in last 4 years including Microsoft DreamSpark, Proteus-VSM for Labs, Adobe creative clouds, etc.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26127B-9169-2032-7CBE-02966ADC2C6E}"/>
              </a:ext>
            </a:extLst>
          </p:cNvPr>
          <p:cNvSpPr txBox="1"/>
          <p:nvPr/>
        </p:nvSpPr>
        <p:spPr>
          <a:xfrm>
            <a:off x="1563448" y="3864996"/>
            <a:ext cx="2759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 Condensed Extra Bold"/>
                <a:ea typeface="+mn-ea"/>
                <a:cs typeface="+mn-cs"/>
              </a:rPr>
              <a:t>Software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76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text">
            <a:extLst>
              <a:ext uri="{FF2B5EF4-FFF2-40B4-BE49-F238E27FC236}">
                <a16:creationId xmlns:a16="http://schemas.microsoft.com/office/drawing/2014/main" id="{46C38D11-E54C-6FD6-7869-7EE4C376A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2025" y="1455212"/>
            <a:ext cx="5667950" cy="318822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ACDDCEE-0210-F822-A01D-7915E97C9FC3}"/>
              </a:ext>
            </a:extLst>
          </p:cNvPr>
          <p:cNvGrpSpPr/>
          <p:nvPr/>
        </p:nvGrpSpPr>
        <p:grpSpPr>
          <a:xfrm>
            <a:off x="0" y="-32260"/>
            <a:ext cx="12192000" cy="1491121"/>
            <a:chOff x="0" y="-32260"/>
            <a:chExt cx="12192000" cy="1491121"/>
          </a:xfrm>
          <a:noFill/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8A5676-0B89-F8F5-4F19-398C024B4E90}"/>
                </a:ext>
              </a:extLst>
            </p:cNvPr>
            <p:cNvSpPr/>
            <p:nvPr/>
          </p:nvSpPr>
          <p:spPr>
            <a:xfrm>
              <a:off x="0" y="-32260"/>
              <a:ext cx="12192000" cy="1491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E339128D-0342-1A9A-1947-3FA73153B6FC}"/>
                </a:ext>
              </a:extLst>
            </p:cNvPr>
            <p:cNvSpPr txBox="1">
              <a:spLocks/>
            </p:cNvSpPr>
            <p:nvPr/>
          </p:nvSpPr>
          <p:spPr>
            <a:xfrm>
              <a:off x="2150881" y="287850"/>
              <a:ext cx="7890238" cy="8509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dirty="0">
                  <a:solidFill>
                    <a:srgbClr val="626262"/>
                  </a:solidFill>
                  <a:latin typeface="Bahnschrift SemiBold" panose="020B0502040204020203" pitchFamily="34" charset="0"/>
                </a:rPr>
                <a:t>Features of IT Infrastructure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1D99C90-0FC7-3541-B6C2-43680C2C0C11}"/>
              </a:ext>
            </a:extLst>
          </p:cNvPr>
          <p:cNvSpPr/>
          <p:nvPr/>
        </p:nvSpPr>
        <p:spPr>
          <a:xfrm>
            <a:off x="0" y="4448687"/>
            <a:ext cx="12192000" cy="218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alf Frame 39">
            <a:extLst>
              <a:ext uri="{FF2B5EF4-FFF2-40B4-BE49-F238E27FC236}">
                <a16:creationId xmlns:a16="http://schemas.microsoft.com/office/drawing/2014/main" id="{B91855B0-96E3-853F-D846-CABA71A4B8C1}"/>
              </a:ext>
            </a:extLst>
          </p:cNvPr>
          <p:cNvSpPr/>
          <p:nvPr/>
        </p:nvSpPr>
        <p:spPr>
          <a:xfrm rot="2700000" flipH="1">
            <a:off x="2677431" y="4960166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913519-AB73-4549-A566-4D8839D8411E}"/>
              </a:ext>
            </a:extLst>
          </p:cNvPr>
          <p:cNvSpPr txBox="1"/>
          <p:nvPr/>
        </p:nvSpPr>
        <p:spPr>
          <a:xfrm>
            <a:off x="454054" y="4525830"/>
            <a:ext cx="2735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The backbone of transforming the education system at LPU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B6763A-F060-2048-6B39-5E44F347C378}"/>
              </a:ext>
            </a:extLst>
          </p:cNvPr>
          <p:cNvSpPr/>
          <p:nvPr/>
        </p:nvSpPr>
        <p:spPr>
          <a:xfrm>
            <a:off x="3939662" y="4647336"/>
            <a:ext cx="95250" cy="15545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alf Frame 41">
            <a:extLst>
              <a:ext uri="{FF2B5EF4-FFF2-40B4-BE49-F238E27FC236}">
                <a16:creationId xmlns:a16="http://schemas.microsoft.com/office/drawing/2014/main" id="{3E2A6DE0-5E12-90FC-5120-C357CEE43D01}"/>
              </a:ext>
            </a:extLst>
          </p:cNvPr>
          <p:cNvSpPr/>
          <p:nvPr/>
        </p:nvSpPr>
        <p:spPr>
          <a:xfrm rot="2700000" flipH="1">
            <a:off x="6907126" y="4992974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B61874-4922-6C53-CB13-6C2BCA665034}"/>
              </a:ext>
            </a:extLst>
          </p:cNvPr>
          <p:cNvSpPr txBox="1"/>
          <p:nvPr/>
        </p:nvSpPr>
        <p:spPr>
          <a:xfrm>
            <a:off x="4193364" y="4525830"/>
            <a:ext cx="3213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Improve communication and enhance efficiencies and productivity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1FCDBB-5A84-5FEB-3991-A7D390C1FECD}"/>
              </a:ext>
            </a:extLst>
          </p:cNvPr>
          <p:cNvSpPr/>
          <p:nvPr/>
        </p:nvSpPr>
        <p:spPr>
          <a:xfrm>
            <a:off x="8156002" y="4647336"/>
            <a:ext cx="95250" cy="15545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alf Frame 44">
            <a:extLst>
              <a:ext uri="{FF2B5EF4-FFF2-40B4-BE49-F238E27FC236}">
                <a16:creationId xmlns:a16="http://schemas.microsoft.com/office/drawing/2014/main" id="{D87C64E0-35E5-2C24-F3CB-D0EDF9BA06B2}"/>
              </a:ext>
            </a:extLst>
          </p:cNvPr>
          <p:cNvSpPr/>
          <p:nvPr/>
        </p:nvSpPr>
        <p:spPr>
          <a:xfrm rot="2700000" flipH="1">
            <a:off x="10759458" y="4992974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4BAA79-1716-AA05-2107-AD96FB7998B4}"/>
              </a:ext>
            </a:extLst>
          </p:cNvPr>
          <p:cNvSpPr txBox="1"/>
          <p:nvPr/>
        </p:nvSpPr>
        <p:spPr>
          <a:xfrm>
            <a:off x="8504911" y="4741274"/>
            <a:ext cx="2735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IT infrastructure is flexible, reliable, and secure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833602-9AD1-7447-71CA-115AB208B6BB}"/>
              </a:ext>
            </a:extLst>
          </p:cNvPr>
          <p:cNvSpPr/>
          <p:nvPr/>
        </p:nvSpPr>
        <p:spPr>
          <a:xfrm>
            <a:off x="0" y="6636525"/>
            <a:ext cx="12192000" cy="221475"/>
          </a:xfrm>
          <a:prstGeom prst="rect">
            <a:avLst/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9" grpId="0"/>
      <p:bldP spid="41" grpId="0" animBg="1"/>
      <p:bldP spid="42" grpId="0" animBg="1"/>
      <p:bldP spid="43" grpId="0"/>
      <p:bldP spid="44" grpId="0" animBg="1"/>
      <p:bldP spid="45" grpId="0" animBg="1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1596-2D87-1A7E-6C2A-92CB679E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List of Available Software and Applications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C2E6A0-F0BE-3D70-11FC-A600D4ED5AA7}"/>
              </a:ext>
            </a:extLst>
          </p:cNvPr>
          <p:cNvSpPr/>
          <p:nvPr/>
        </p:nvSpPr>
        <p:spPr>
          <a:xfrm>
            <a:off x="327553" y="1753664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Microsoft Dream Spark Premium Purchase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F87332-B2E2-D1ED-54A4-6B8941544CC6}"/>
              </a:ext>
            </a:extLst>
          </p:cNvPr>
          <p:cNvSpPr/>
          <p:nvPr/>
        </p:nvSpPr>
        <p:spPr>
          <a:xfrm>
            <a:off x="1774198" y="1753664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Proteus VSM for Labs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A34176-6CB3-5984-4897-A647AF30A891}"/>
              </a:ext>
            </a:extLst>
          </p:cNvPr>
          <p:cNvSpPr/>
          <p:nvPr/>
        </p:nvSpPr>
        <p:spPr>
          <a:xfrm>
            <a:off x="3220842" y="1753664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JQWedgets License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5F9882-366D-FD8C-62FC-CF8BFDBA043D}"/>
              </a:ext>
            </a:extLst>
          </p:cNvPr>
          <p:cNvSpPr/>
          <p:nvPr/>
        </p:nvSpPr>
        <p:spPr>
          <a:xfrm>
            <a:off x="4667487" y="1753664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Mail Merge Toolkit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1419CB-ADBA-648B-C414-888E333FA110}"/>
              </a:ext>
            </a:extLst>
          </p:cNvPr>
          <p:cNvSpPr/>
          <p:nvPr/>
        </p:nvSpPr>
        <p:spPr>
          <a:xfrm>
            <a:off x="6114131" y="1753664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Flip PDF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31986E-417A-EE06-EC00-D07A8F7EE4C3}"/>
              </a:ext>
            </a:extLst>
          </p:cNvPr>
          <p:cNvSpPr/>
          <p:nvPr/>
        </p:nvSpPr>
        <p:spPr>
          <a:xfrm>
            <a:off x="7560776" y="1753664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Adobe Creative Cloud for Labs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1D57A3-6E05-3661-6F4C-8EF0EFC6795D}"/>
              </a:ext>
            </a:extLst>
          </p:cNvPr>
          <p:cNvSpPr/>
          <p:nvPr/>
        </p:nvSpPr>
        <p:spPr>
          <a:xfrm>
            <a:off x="9007420" y="1753664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Zerobounce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2C3FE9-21E3-E2A0-177F-325EAF37FEE2}"/>
              </a:ext>
            </a:extLst>
          </p:cNvPr>
          <p:cNvSpPr/>
          <p:nvPr/>
        </p:nvSpPr>
        <p:spPr>
          <a:xfrm>
            <a:off x="10454065" y="1753664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Libsys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2072AE-3AD0-A471-511C-784BC641BE1A}"/>
              </a:ext>
            </a:extLst>
          </p:cNvPr>
          <p:cNvSpPr/>
          <p:nvPr/>
        </p:nvSpPr>
        <p:spPr>
          <a:xfrm>
            <a:off x="327553" y="2674256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Send Grid Mail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23045E-496F-9B73-BFE5-E9602FE9919B}"/>
              </a:ext>
            </a:extLst>
          </p:cNvPr>
          <p:cNvSpPr/>
          <p:nvPr/>
        </p:nvSpPr>
        <p:spPr>
          <a:xfrm>
            <a:off x="1774198" y="2674256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Office 365 Education Services for faculty and students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83B617-5DB8-B12D-C648-3F7DF8E98202}"/>
              </a:ext>
            </a:extLst>
          </p:cNvPr>
          <p:cNvSpPr/>
          <p:nvPr/>
        </p:nvSpPr>
        <p:spPr>
          <a:xfrm>
            <a:off x="3220842" y="2674256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Office 365 Education Power Bi Service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9F30BD-DF22-075A-8340-89533126DCAC}"/>
              </a:ext>
            </a:extLst>
          </p:cNvPr>
          <p:cNvSpPr/>
          <p:nvPr/>
        </p:nvSpPr>
        <p:spPr>
          <a:xfrm>
            <a:off x="4667487" y="2674256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Office 365 Project Services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3CD3977-BF9A-2492-6891-DFF190B3F90C}"/>
              </a:ext>
            </a:extLst>
          </p:cNvPr>
          <p:cNvSpPr/>
          <p:nvPr/>
        </p:nvSpPr>
        <p:spPr>
          <a:xfrm>
            <a:off x="6114131" y="2674256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Plaxis 2D suite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457B106-239F-6991-1BD4-EBBB05166DB3}"/>
              </a:ext>
            </a:extLst>
          </p:cNvPr>
          <p:cNvSpPr/>
          <p:nvPr/>
        </p:nvSpPr>
        <p:spPr>
          <a:xfrm>
            <a:off x="7560776" y="2674256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PRO VSM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7462FF-DDFE-D2B1-E2C3-342AC3A2B4CA}"/>
              </a:ext>
            </a:extLst>
          </p:cNvPr>
          <p:cNvSpPr/>
          <p:nvPr/>
        </p:nvSpPr>
        <p:spPr>
          <a:xfrm>
            <a:off x="9007420" y="2674256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Tutnitin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7C6BE7D-BFD8-E0E0-440C-C077A28597EF}"/>
              </a:ext>
            </a:extLst>
          </p:cNvPr>
          <p:cNvSpPr/>
          <p:nvPr/>
        </p:nvSpPr>
        <p:spPr>
          <a:xfrm>
            <a:off x="10454065" y="2674256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Animal Simulator Software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B22018-D137-918D-F73D-5BCAF201E0A9}"/>
              </a:ext>
            </a:extLst>
          </p:cNvPr>
          <p:cNvSpPr/>
          <p:nvPr/>
        </p:nvSpPr>
        <p:spPr>
          <a:xfrm>
            <a:off x="327553" y="3594848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dspace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E0F747-26B1-120F-881F-33E10BC9C331}"/>
              </a:ext>
            </a:extLst>
          </p:cNvPr>
          <p:cNvSpPr/>
          <p:nvPr/>
        </p:nvSpPr>
        <p:spPr>
          <a:xfrm>
            <a:off x="1774198" y="3594848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CADENCE Tools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A04247-C11F-73FF-4EE0-DF6F2963ACC5}"/>
              </a:ext>
            </a:extLst>
          </p:cNvPr>
          <p:cNvSpPr/>
          <p:nvPr/>
        </p:nvSpPr>
        <p:spPr>
          <a:xfrm>
            <a:off x="3220842" y="3594848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COMSOL Multiphysics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B67353-249A-00B4-1332-CD059E0BB7FA}"/>
              </a:ext>
            </a:extLst>
          </p:cNvPr>
          <p:cNvSpPr/>
          <p:nvPr/>
        </p:nvSpPr>
        <p:spPr>
          <a:xfrm>
            <a:off x="4667487" y="3594848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WSGN for Labs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9B872E8-1E5E-0BC1-1895-67809FCCA97E}"/>
              </a:ext>
            </a:extLst>
          </p:cNvPr>
          <p:cNvSpPr/>
          <p:nvPr/>
        </p:nvSpPr>
        <p:spPr>
          <a:xfrm>
            <a:off x="6114131" y="3594848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FL Studio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22B9AB7-BAB9-98E3-7511-704FB96088D4}"/>
              </a:ext>
            </a:extLst>
          </p:cNvPr>
          <p:cNvSpPr/>
          <p:nvPr/>
        </p:nvSpPr>
        <p:spPr>
          <a:xfrm>
            <a:off x="7560776" y="3594848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Cubase 9.5 for Labs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40E6977-764F-E9B8-68A8-DD1A76CB1E41}"/>
              </a:ext>
            </a:extLst>
          </p:cNvPr>
          <p:cNvSpPr/>
          <p:nvPr/>
        </p:nvSpPr>
        <p:spPr>
          <a:xfrm>
            <a:off x="9007420" y="3594848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Adobe Creative Cloud for Labs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1879F0-93BD-5D19-1E46-6995C7AE1BF6}"/>
              </a:ext>
            </a:extLst>
          </p:cNvPr>
          <p:cNvSpPr/>
          <p:nvPr/>
        </p:nvSpPr>
        <p:spPr>
          <a:xfrm>
            <a:off x="10454065" y="3594848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QuarkXPress 2018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28B1AB-245D-2F72-4105-E087F3862ED1}"/>
              </a:ext>
            </a:extLst>
          </p:cNvPr>
          <p:cNvSpPr/>
          <p:nvPr/>
        </p:nvSpPr>
        <p:spPr>
          <a:xfrm>
            <a:off x="327553" y="4515440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Magix Vegas Pro 15 ESD Academic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C28AB07-E737-6A82-7B44-B448C5438367}"/>
              </a:ext>
            </a:extLst>
          </p:cNvPr>
          <p:cNvSpPr/>
          <p:nvPr/>
        </p:nvSpPr>
        <p:spPr>
          <a:xfrm>
            <a:off x="1774198" y="4515440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Corel DRAW Graphics Suite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E769CB-1A72-EB3E-843E-DAD04076FE9E}"/>
              </a:ext>
            </a:extLst>
          </p:cNvPr>
          <p:cNvSpPr/>
          <p:nvPr/>
        </p:nvSpPr>
        <p:spPr>
          <a:xfrm>
            <a:off x="3220842" y="4515440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Optisim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1803EFC-5EEF-7407-49AC-BF2764438110}"/>
              </a:ext>
            </a:extLst>
          </p:cNvPr>
          <p:cNvSpPr/>
          <p:nvPr/>
        </p:nvSpPr>
        <p:spPr>
          <a:xfrm>
            <a:off x="4667487" y="4515440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VMware Academics for Labs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8E2386-FF06-420A-1CD7-A318E8BEE2A8}"/>
              </a:ext>
            </a:extLst>
          </p:cNvPr>
          <p:cNvSpPr/>
          <p:nvPr/>
        </p:nvSpPr>
        <p:spPr>
          <a:xfrm>
            <a:off x="6114131" y="4515440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EBOX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5AE9511-041B-1372-09C8-8A2E6CA2363A}"/>
              </a:ext>
            </a:extLst>
          </p:cNvPr>
          <p:cNvSpPr/>
          <p:nvPr/>
        </p:nvSpPr>
        <p:spPr>
          <a:xfrm>
            <a:off x="7560776" y="4515440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ezProxy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687DC29-880D-4282-8ACA-65BF96B28A3A}"/>
              </a:ext>
            </a:extLst>
          </p:cNvPr>
          <p:cNvSpPr/>
          <p:nvPr/>
        </p:nvSpPr>
        <p:spPr>
          <a:xfrm>
            <a:off x="9007420" y="4515440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TCAD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715561-5C3D-3DF3-5B39-C0C2D487DF95}"/>
              </a:ext>
            </a:extLst>
          </p:cNvPr>
          <p:cNvSpPr/>
          <p:nvPr/>
        </p:nvSpPr>
        <p:spPr>
          <a:xfrm>
            <a:off x="10454065" y="4515440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SAP ERP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6877889-863B-C439-10E3-E56935F43B5A}"/>
              </a:ext>
            </a:extLst>
          </p:cNvPr>
          <p:cNvSpPr/>
          <p:nvPr/>
        </p:nvSpPr>
        <p:spPr>
          <a:xfrm>
            <a:off x="1050875" y="5436032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Mcafee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4AAEFB1-4E51-0EA3-DDAF-71DC2CA8A4CB}"/>
              </a:ext>
            </a:extLst>
          </p:cNvPr>
          <p:cNvSpPr/>
          <p:nvPr/>
        </p:nvSpPr>
        <p:spPr>
          <a:xfrm>
            <a:off x="2497520" y="5436032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Bentley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4525667-6B8B-10C9-4EB7-C6F290FDB4C3}"/>
              </a:ext>
            </a:extLst>
          </p:cNvPr>
          <p:cNvSpPr/>
          <p:nvPr/>
        </p:nvSpPr>
        <p:spPr>
          <a:xfrm>
            <a:off x="3944164" y="5436032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Creo for Labs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0FD4DF8-07FA-19C5-8520-6632BA3E66AF}"/>
              </a:ext>
            </a:extLst>
          </p:cNvPr>
          <p:cNvSpPr/>
          <p:nvPr/>
        </p:nvSpPr>
        <p:spPr>
          <a:xfrm>
            <a:off x="5390809" y="5436032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MATLAB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65914FC-F441-4592-2D11-966F5CFB8832}"/>
              </a:ext>
            </a:extLst>
          </p:cNvPr>
          <p:cNvSpPr/>
          <p:nvPr/>
        </p:nvSpPr>
        <p:spPr>
          <a:xfrm>
            <a:off x="6837453" y="5436032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REACH CAD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C526A23-2218-E3B8-686C-822750BC75D5}"/>
              </a:ext>
            </a:extLst>
          </p:cNvPr>
          <p:cNvSpPr/>
          <p:nvPr/>
        </p:nvSpPr>
        <p:spPr>
          <a:xfrm>
            <a:off x="8284098" y="5436032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Google Mail Services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5A9CABA-B479-7139-760C-411A490C3D8A}"/>
              </a:ext>
            </a:extLst>
          </p:cNvPr>
          <p:cNvSpPr/>
          <p:nvPr/>
        </p:nvSpPr>
        <p:spPr>
          <a:xfrm>
            <a:off x="9730742" y="5436032"/>
            <a:ext cx="1315131" cy="789078"/>
          </a:xfrm>
          <a:custGeom>
            <a:avLst/>
            <a:gdLst>
              <a:gd name="connsiteX0" fmla="*/ 0 w 1315131"/>
              <a:gd name="connsiteY0" fmla="*/ 0 h 789078"/>
              <a:gd name="connsiteX1" fmla="*/ 1315131 w 1315131"/>
              <a:gd name="connsiteY1" fmla="*/ 0 h 789078"/>
              <a:gd name="connsiteX2" fmla="*/ 1315131 w 1315131"/>
              <a:gd name="connsiteY2" fmla="*/ 789078 h 789078"/>
              <a:gd name="connsiteX3" fmla="*/ 0 w 1315131"/>
              <a:gd name="connsiteY3" fmla="*/ 789078 h 789078"/>
              <a:gd name="connsiteX4" fmla="*/ 0 w 1315131"/>
              <a:gd name="connsiteY4" fmla="*/ 0 h 78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31" h="789078">
                <a:moveTo>
                  <a:pt x="0" y="0"/>
                </a:moveTo>
                <a:lnTo>
                  <a:pt x="1315131" y="0"/>
                </a:lnTo>
                <a:lnTo>
                  <a:pt x="1315131" y="789078"/>
                </a:lnTo>
                <a:lnTo>
                  <a:pt x="0" y="789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latin typeface="Bahnschrift" panose="020B0502040204020203" pitchFamily="34" charset="0"/>
              </a:rPr>
              <a:t>SMS Messaging Server</a:t>
            </a:r>
          </a:p>
        </p:txBody>
      </p:sp>
    </p:spTree>
    <p:extLst>
      <p:ext uri="{BB962C8B-B14F-4D97-AF65-F5344CB8AC3E}">
        <p14:creationId xmlns:p14="http://schemas.microsoft.com/office/powerpoint/2010/main" val="152945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T Facility Management Services &amp; Solutions, IT Assets AMC - Silver Touch">
            <a:extLst>
              <a:ext uri="{FF2B5EF4-FFF2-40B4-BE49-F238E27FC236}">
                <a16:creationId xmlns:a16="http://schemas.microsoft.com/office/drawing/2014/main" id="{83C3536D-1123-0A06-3743-22B088A8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3420"/>
            <a:ext cx="12192000" cy="5204660"/>
          </a:xfrm>
          <a:prstGeom prst="rect">
            <a:avLst/>
          </a:prstGeom>
          <a:noFill/>
          <a:ln>
            <a:solidFill>
              <a:srgbClr val="0F29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4584" y="124041"/>
            <a:ext cx="8288751" cy="81343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Tw Cen MT Condensed Extra Bold" panose="020B0803020202020204" pitchFamily="34" charset="0"/>
              </a:rPr>
              <a:t>IT Facilities </a:t>
            </a:r>
          </a:p>
        </p:txBody>
      </p:sp>
      <p:sp>
        <p:nvSpPr>
          <p:cNvPr id="4" name="Right Triangle 3"/>
          <p:cNvSpPr/>
          <p:nvPr/>
        </p:nvSpPr>
        <p:spPr>
          <a:xfrm flipV="1">
            <a:off x="0" y="0"/>
            <a:ext cx="2715209" cy="2715209"/>
          </a:xfrm>
          <a:prstGeom prst="rtTriangle">
            <a:avLst/>
          </a:prstGeom>
          <a:solidFill>
            <a:srgbClr val="0F2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ight Triangle 4"/>
          <p:cNvSpPr/>
          <p:nvPr/>
        </p:nvSpPr>
        <p:spPr>
          <a:xfrm rot="2700000" flipV="1">
            <a:off x="1934764" y="314854"/>
            <a:ext cx="1520249" cy="1520249"/>
          </a:xfrm>
          <a:prstGeom prst="rtTriangle">
            <a:avLst/>
          </a:prstGeom>
          <a:solidFill>
            <a:srgbClr val="0F2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671770"/>
            <a:ext cx="12192000" cy="55631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ight Triangle 7"/>
          <p:cNvSpPr/>
          <p:nvPr/>
        </p:nvSpPr>
        <p:spPr>
          <a:xfrm flipH="1">
            <a:off x="9200605" y="3876764"/>
            <a:ext cx="2991395" cy="2991395"/>
          </a:xfrm>
          <a:prstGeom prst="rtTriangle">
            <a:avLst/>
          </a:prstGeom>
          <a:solidFill>
            <a:srgbClr val="0F2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ight Triangle 9"/>
          <p:cNvSpPr/>
          <p:nvPr/>
        </p:nvSpPr>
        <p:spPr>
          <a:xfrm rot="18900000">
            <a:off x="8740816" y="5758130"/>
            <a:ext cx="919578" cy="919578"/>
          </a:xfrm>
          <a:prstGeom prst="rtTriangle">
            <a:avLst/>
          </a:prstGeom>
          <a:solidFill>
            <a:srgbClr val="0F2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99795" y="5754900"/>
            <a:ext cx="1941744" cy="400110"/>
            <a:chOff x="1042942" y="5749869"/>
            <a:chExt cx="1941744" cy="400110"/>
          </a:xfrm>
          <a:solidFill>
            <a:srgbClr val="0F2940"/>
          </a:solidFill>
        </p:grpSpPr>
        <p:sp>
          <p:nvSpPr>
            <p:cNvPr id="13" name="TextBox 12"/>
            <p:cNvSpPr txBox="1"/>
            <p:nvPr/>
          </p:nvSpPr>
          <p:spPr>
            <a:xfrm>
              <a:off x="1366935" y="5749869"/>
              <a:ext cx="161775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Surveillance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1042942" y="5847288"/>
              <a:ext cx="205273" cy="205273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89621" y="5754900"/>
            <a:ext cx="2251124" cy="400110"/>
            <a:chOff x="1042942" y="5749869"/>
            <a:chExt cx="2251124" cy="400110"/>
          </a:xfrm>
          <a:solidFill>
            <a:srgbClr val="0F2940"/>
          </a:solidFill>
        </p:grpSpPr>
        <p:sp>
          <p:nvSpPr>
            <p:cNvPr id="17" name="TextBox 16"/>
            <p:cNvSpPr txBox="1"/>
            <p:nvPr/>
          </p:nvSpPr>
          <p:spPr>
            <a:xfrm>
              <a:off x="1366935" y="5749869"/>
              <a:ext cx="192713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Access Control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042942" y="5847288"/>
              <a:ext cx="205273" cy="205273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488827" y="5754900"/>
            <a:ext cx="3160026" cy="400110"/>
            <a:chOff x="1042942" y="5749869"/>
            <a:chExt cx="3160026" cy="400110"/>
          </a:xfrm>
          <a:solidFill>
            <a:srgbClr val="0F2940"/>
          </a:solidFill>
        </p:grpSpPr>
        <p:sp>
          <p:nvSpPr>
            <p:cNvPr id="20" name="TextBox 19"/>
            <p:cNvSpPr txBox="1"/>
            <p:nvPr/>
          </p:nvSpPr>
          <p:spPr>
            <a:xfrm>
              <a:off x="1366935" y="5749869"/>
              <a:ext cx="283603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Announcement System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042942" y="5847288"/>
              <a:ext cx="205273" cy="205273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C6A22-A7DC-6EE6-20C1-54F988DF0A4B}"/>
              </a:ext>
            </a:extLst>
          </p:cNvPr>
          <p:cNvGrpSpPr/>
          <p:nvPr/>
        </p:nvGrpSpPr>
        <p:grpSpPr>
          <a:xfrm>
            <a:off x="7696936" y="5749870"/>
            <a:ext cx="2707979" cy="400110"/>
            <a:chOff x="1042942" y="5749869"/>
            <a:chExt cx="2707979" cy="400110"/>
          </a:xfrm>
          <a:solidFill>
            <a:srgbClr val="0F2940"/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75C867-BB9F-E95E-8C53-545F240985DD}"/>
                </a:ext>
              </a:extLst>
            </p:cNvPr>
            <p:cNvSpPr txBox="1"/>
            <p:nvPr/>
          </p:nvSpPr>
          <p:spPr>
            <a:xfrm>
              <a:off x="1366935" y="5749869"/>
              <a:ext cx="238398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Sound &amp; Projection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8EA004-FACD-979F-8F8C-59776F12A494}"/>
                </a:ext>
              </a:extLst>
            </p:cNvPr>
            <p:cNvSpPr/>
            <p:nvPr/>
          </p:nvSpPr>
          <p:spPr>
            <a:xfrm>
              <a:off x="1042942" y="5847288"/>
              <a:ext cx="205273" cy="205273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236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03FD-8CE7-4047-93FA-55C96F15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5 Comments on one Picture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A08426-AC08-41BF-8712-A78E026EB73E}"/>
              </a:ext>
            </a:extLst>
          </p:cNvPr>
          <p:cNvGrpSpPr/>
          <p:nvPr/>
        </p:nvGrpSpPr>
        <p:grpSpPr>
          <a:xfrm>
            <a:off x="-376300" y="1352551"/>
            <a:ext cx="6022360" cy="2162200"/>
            <a:chOff x="1172264" y="1909124"/>
            <a:chExt cx="4383219" cy="125324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3B68B0-5031-4DC8-99A4-152161BF821C}"/>
                </a:ext>
              </a:extLst>
            </p:cNvPr>
            <p:cNvGrpSpPr/>
            <p:nvPr/>
          </p:nvGrpSpPr>
          <p:grpSpPr>
            <a:xfrm>
              <a:off x="1172264" y="1909124"/>
              <a:ext cx="4383219" cy="1253240"/>
              <a:chOff x="5566711" y="2051166"/>
              <a:chExt cx="4383219" cy="125324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5E09B72-0336-495D-9F50-DD7AA50B5C18}"/>
                  </a:ext>
                </a:extLst>
              </p:cNvPr>
              <p:cNvSpPr/>
              <p:nvPr/>
            </p:nvSpPr>
            <p:spPr>
              <a:xfrm>
                <a:off x="5566711" y="2051166"/>
                <a:ext cx="1158457" cy="1253240"/>
              </a:xfrm>
              <a:custGeom>
                <a:avLst/>
                <a:gdLst>
                  <a:gd name="connsiteX0" fmla="*/ 655704 w 1885950"/>
                  <a:gd name="connsiteY0" fmla="*/ 2034892 h 2040255"/>
                  <a:gd name="connsiteX1" fmla="*/ 1237271 w 1885950"/>
                  <a:gd name="connsiteY1" fmla="*/ 1327309 h 2040255"/>
                  <a:gd name="connsiteX2" fmla="*/ 1237268 w 1885950"/>
                  <a:gd name="connsiteY2" fmla="*/ 9049 h 2040255"/>
                  <a:gd name="connsiteX3" fmla="*/ 655705 w 1885950"/>
                  <a:gd name="connsiteY3" fmla="*/ 1114066 h 2040255"/>
                  <a:gd name="connsiteX4" fmla="*/ 655704 w 1885950"/>
                  <a:gd name="connsiteY4" fmla="*/ 2034892 h 204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950" h="2040255">
                    <a:moveTo>
                      <a:pt x="655704" y="2034892"/>
                    </a:moveTo>
                    <a:lnTo>
                      <a:pt x="1237271" y="1327309"/>
                    </a:lnTo>
                    <a:lnTo>
                      <a:pt x="1237268" y="9049"/>
                    </a:lnTo>
                    <a:lnTo>
                      <a:pt x="655705" y="1114066"/>
                    </a:lnTo>
                    <a:lnTo>
                      <a:pt x="655704" y="2034892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BD52F0D-D6F6-4CE1-8303-C49471726D90}"/>
                  </a:ext>
                </a:extLst>
              </p:cNvPr>
              <p:cNvSpPr/>
              <p:nvPr/>
            </p:nvSpPr>
            <p:spPr>
              <a:xfrm>
                <a:off x="6326716" y="2056724"/>
                <a:ext cx="3623214" cy="811469"/>
              </a:xfrm>
              <a:custGeom>
                <a:avLst/>
                <a:gdLst>
                  <a:gd name="connsiteX0" fmla="*/ 0 w 3623214"/>
                  <a:gd name="connsiteY0" fmla="*/ 0 h 811469"/>
                  <a:gd name="connsiteX1" fmla="*/ 3623214 w 3623214"/>
                  <a:gd name="connsiteY1" fmla="*/ 0 h 811469"/>
                  <a:gd name="connsiteX2" fmla="*/ 3623214 w 3623214"/>
                  <a:gd name="connsiteY2" fmla="*/ 811469 h 811469"/>
                  <a:gd name="connsiteX3" fmla="*/ 0 w 3623214"/>
                  <a:gd name="connsiteY3" fmla="*/ 811469 h 81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3214" h="811469">
                    <a:moveTo>
                      <a:pt x="0" y="0"/>
                    </a:moveTo>
                    <a:lnTo>
                      <a:pt x="3623214" y="0"/>
                    </a:lnTo>
                    <a:lnTo>
                      <a:pt x="3623214" y="811469"/>
                    </a:lnTo>
                    <a:lnTo>
                      <a:pt x="0" y="811469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DA4D94-8B9F-44B4-AE4C-16BB96523466}"/>
                </a:ext>
              </a:extLst>
            </p:cNvPr>
            <p:cNvSpPr txBox="1"/>
            <p:nvPr/>
          </p:nvSpPr>
          <p:spPr>
            <a:xfrm>
              <a:off x="1988730" y="1972539"/>
              <a:ext cx="3510289" cy="41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7400+ CCTV </a:t>
              </a:r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cameras put across the University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973A21-1DC9-4295-8072-DC28B32E8BAE}"/>
              </a:ext>
            </a:extLst>
          </p:cNvPr>
          <p:cNvGrpSpPr/>
          <p:nvPr/>
        </p:nvGrpSpPr>
        <p:grpSpPr>
          <a:xfrm>
            <a:off x="-270434" y="2247461"/>
            <a:ext cx="5912181" cy="1662532"/>
            <a:chOff x="1252455" y="2719087"/>
            <a:chExt cx="4303028" cy="96362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1B4F44F-8095-411D-BAAE-D8BCB435A275}"/>
                </a:ext>
              </a:extLst>
            </p:cNvPr>
            <p:cNvGrpSpPr/>
            <p:nvPr/>
          </p:nvGrpSpPr>
          <p:grpSpPr>
            <a:xfrm>
              <a:off x="1252455" y="2719087"/>
              <a:ext cx="4303028" cy="963626"/>
              <a:chOff x="5646902" y="2861129"/>
              <a:chExt cx="4303028" cy="963626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B232586-DB57-415B-80C2-E362AEBCF0AC}"/>
                  </a:ext>
                </a:extLst>
              </p:cNvPr>
              <p:cNvSpPr/>
              <p:nvPr/>
            </p:nvSpPr>
            <p:spPr>
              <a:xfrm>
                <a:off x="5646902" y="2861129"/>
                <a:ext cx="1000485" cy="963626"/>
              </a:xfrm>
              <a:custGeom>
                <a:avLst/>
                <a:gdLst>
                  <a:gd name="connsiteX0" fmla="*/ 525156 w 1628775"/>
                  <a:gd name="connsiteY0" fmla="*/ 1564710 h 1568767"/>
                  <a:gd name="connsiteX1" fmla="*/ 1106720 w 1628775"/>
                  <a:gd name="connsiteY1" fmla="*/ 1256170 h 1568767"/>
                  <a:gd name="connsiteX2" fmla="*/ 1106719 w 1628775"/>
                  <a:gd name="connsiteY2" fmla="*/ 8693 h 1568767"/>
                  <a:gd name="connsiteX3" fmla="*/ 525155 w 1628775"/>
                  <a:gd name="connsiteY3" fmla="*/ 716280 h 1568767"/>
                  <a:gd name="connsiteX4" fmla="*/ 525156 w 1628775"/>
                  <a:gd name="connsiteY4" fmla="*/ 1564710 h 156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8775" h="1568767">
                    <a:moveTo>
                      <a:pt x="525156" y="1564710"/>
                    </a:moveTo>
                    <a:lnTo>
                      <a:pt x="1106720" y="1256170"/>
                    </a:lnTo>
                    <a:lnTo>
                      <a:pt x="1106719" y="8693"/>
                    </a:lnTo>
                    <a:lnTo>
                      <a:pt x="525155" y="716280"/>
                    </a:lnTo>
                    <a:lnTo>
                      <a:pt x="525156" y="156471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C1E9AE9-6294-4BEE-BDE5-CF448DDDCC09}"/>
                  </a:ext>
                </a:extLst>
              </p:cNvPr>
              <p:cNvSpPr/>
              <p:nvPr/>
            </p:nvSpPr>
            <p:spPr>
              <a:xfrm>
                <a:off x="6326716" y="2868192"/>
                <a:ext cx="3623214" cy="764350"/>
              </a:xfrm>
              <a:custGeom>
                <a:avLst/>
                <a:gdLst>
                  <a:gd name="connsiteX0" fmla="*/ 0 w 3623214"/>
                  <a:gd name="connsiteY0" fmla="*/ 0 h 764350"/>
                  <a:gd name="connsiteX1" fmla="*/ 3623214 w 3623214"/>
                  <a:gd name="connsiteY1" fmla="*/ 0 h 764350"/>
                  <a:gd name="connsiteX2" fmla="*/ 3623214 w 3623214"/>
                  <a:gd name="connsiteY2" fmla="*/ 764350 h 764350"/>
                  <a:gd name="connsiteX3" fmla="*/ 0 w 3623214"/>
                  <a:gd name="connsiteY3" fmla="*/ 764350 h 76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3214" h="764350">
                    <a:moveTo>
                      <a:pt x="0" y="0"/>
                    </a:moveTo>
                    <a:lnTo>
                      <a:pt x="3623214" y="0"/>
                    </a:lnTo>
                    <a:lnTo>
                      <a:pt x="3623214" y="764350"/>
                    </a:lnTo>
                    <a:lnTo>
                      <a:pt x="0" y="76435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A8CC38-7EFA-4020-9904-B5DEF18DE48B}"/>
                </a:ext>
              </a:extLst>
            </p:cNvPr>
            <p:cNvSpPr txBox="1"/>
            <p:nvPr/>
          </p:nvSpPr>
          <p:spPr>
            <a:xfrm>
              <a:off x="1988730" y="2765388"/>
              <a:ext cx="3510289" cy="41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Based on the HIKVISION, DVTEL, and LG platforms,</a:t>
              </a:r>
              <a:r>
                <a:rPr lang="en-US" sz="2000" dirty="0">
                  <a:latin typeface="Bahnschrift" panose="020B0502040204020203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one of the best in the world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6EC93C-F1CC-4066-AAE1-FC1D0D793B60}"/>
              </a:ext>
            </a:extLst>
          </p:cNvPr>
          <p:cNvGrpSpPr/>
          <p:nvPr/>
        </p:nvGrpSpPr>
        <p:grpSpPr>
          <a:xfrm>
            <a:off x="-31292" y="3006851"/>
            <a:ext cx="5663297" cy="1553513"/>
            <a:chOff x="1433599" y="3406742"/>
            <a:chExt cx="4121884" cy="90043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CD63254-E791-4990-8DC0-F53027C28D54}"/>
                </a:ext>
              </a:extLst>
            </p:cNvPr>
            <p:cNvGrpSpPr/>
            <p:nvPr/>
          </p:nvGrpSpPr>
          <p:grpSpPr>
            <a:xfrm>
              <a:off x="1433599" y="3406742"/>
              <a:ext cx="4121884" cy="900437"/>
              <a:chOff x="5828046" y="3548784"/>
              <a:chExt cx="4121884" cy="90043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446AC74-3389-48F5-ADC1-DB03BE8C3A2A}"/>
                  </a:ext>
                </a:extLst>
              </p:cNvPr>
              <p:cNvSpPr/>
              <p:nvPr/>
            </p:nvSpPr>
            <p:spPr>
              <a:xfrm>
                <a:off x="6326716" y="3632542"/>
                <a:ext cx="3623214" cy="816202"/>
              </a:xfrm>
              <a:custGeom>
                <a:avLst/>
                <a:gdLst>
                  <a:gd name="connsiteX0" fmla="*/ 0 w 3623214"/>
                  <a:gd name="connsiteY0" fmla="*/ 0 h 816202"/>
                  <a:gd name="connsiteX1" fmla="*/ 3623214 w 3623214"/>
                  <a:gd name="connsiteY1" fmla="*/ 0 h 816202"/>
                  <a:gd name="connsiteX2" fmla="*/ 3623214 w 3623214"/>
                  <a:gd name="connsiteY2" fmla="*/ 816202 h 816202"/>
                  <a:gd name="connsiteX3" fmla="*/ 0 w 3623214"/>
                  <a:gd name="connsiteY3" fmla="*/ 816202 h 81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3214" h="816202">
                    <a:moveTo>
                      <a:pt x="0" y="0"/>
                    </a:moveTo>
                    <a:lnTo>
                      <a:pt x="3623214" y="0"/>
                    </a:lnTo>
                    <a:lnTo>
                      <a:pt x="3623214" y="816202"/>
                    </a:lnTo>
                    <a:lnTo>
                      <a:pt x="0" y="81620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3FC9F94-E181-4BE1-B410-CDD235049BDA}"/>
                  </a:ext>
                </a:extLst>
              </p:cNvPr>
              <p:cNvSpPr/>
              <p:nvPr/>
            </p:nvSpPr>
            <p:spPr>
              <a:xfrm>
                <a:off x="5828046" y="3548784"/>
                <a:ext cx="710872" cy="900437"/>
              </a:xfrm>
              <a:custGeom>
                <a:avLst/>
                <a:gdLst>
                  <a:gd name="connsiteX0" fmla="*/ 230252 w 1157287"/>
                  <a:gd name="connsiteY0" fmla="*/ 1302495 h 1465897"/>
                  <a:gd name="connsiteX1" fmla="*/ 811825 w 1157287"/>
                  <a:gd name="connsiteY1" fmla="*/ 1465117 h 1465897"/>
                  <a:gd name="connsiteX2" fmla="*/ 811820 w 1157287"/>
                  <a:gd name="connsiteY2" fmla="*/ 136351 h 1465897"/>
                  <a:gd name="connsiteX3" fmla="*/ 230255 w 1157287"/>
                  <a:gd name="connsiteY3" fmla="*/ 445217 h 1465897"/>
                  <a:gd name="connsiteX4" fmla="*/ 230252 w 1157287"/>
                  <a:gd name="connsiteY4" fmla="*/ 1302495 h 146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7287" h="1465897">
                    <a:moveTo>
                      <a:pt x="230252" y="1302495"/>
                    </a:moveTo>
                    <a:lnTo>
                      <a:pt x="811825" y="1465117"/>
                    </a:lnTo>
                    <a:lnTo>
                      <a:pt x="811820" y="136351"/>
                    </a:lnTo>
                    <a:lnTo>
                      <a:pt x="230255" y="445217"/>
                    </a:lnTo>
                    <a:lnTo>
                      <a:pt x="230252" y="13024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DE8BF0-FBF8-401B-AF08-F0778A0794B3}"/>
                </a:ext>
              </a:extLst>
            </p:cNvPr>
            <p:cNvSpPr txBox="1"/>
            <p:nvPr/>
          </p:nvSpPr>
          <p:spPr>
            <a:xfrm>
              <a:off x="1988730" y="3536153"/>
              <a:ext cx="3510289" cy="41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System can be accessed from anywhere in the world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7FA397-5B93-42BD-A7AD-D1BBAFBD9DB8}"/>
              </a:ext>
            </a:extLst>
          </p:cNvPr>
          <p:cNvGrpSpPr/>
          <p:nvPr/>
        </p:nvGrpSpPr>
        <p:grpSpPr>
          <a:xfrm>
            <a:off x="-214399" y="3588969"/>
            <a:ext cx="5853863" cy="1850430"/>
            <a:chOff x="1294900" y="4065290"/>
            <a:chExt cx="4260583" cy="107253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222A96E-4136-41F2-974A-BD55455ED338}"/>
                </a:ext>
              </a:extLst>
            </p:cNvPr>
            <p:cNvGrpSpPr/>
            <p:nvPr/>
          </p:nvGrpSpPr>
          <p:grpSpPr>
            <a:xfrm>
              <a:off x="1294900" y="4065290"/>
              <a:ext cx="4260583" cy="1072534"/>
              <a:chOff x="5689347" y="4207332"/>
              <a:chExt cx="4260583" cy="107253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7F332CE-36AA-467B-BB95-16C491003E92}"/>
                  </a:ext>
                </a:extLst>
              </p:cNvPr>
              <p:cNvSpPr/>
              <p:nvPr/>
            </p:nvSpPr>
            <p:spPr>
              <a:xfrm>
                <a:off x="6326716" y="4448736"/>
                <a:ext cx="3623214" cy="831129"/>
              </a:xfrm>
              <a:custGeom>
                <a:avLst/>
                <a:gdLst>
                  <a:gd name="connsiteX0" fmla="*/ 0 w 3623214"/>
                  <a:gd name="connsiteY0" fmla="*/ 0 h 795412"/>
                  <a:gd name="connsiteX1" fmla="*/ 3623214 w 3623214"/>
                  <a:gd name="connsiteY1" fmla="*/ 0 h 795412"/>
                  <a:gd name="connsiteX2" fmla="*/ 3623214 w 3623214"/>
                  <a:gd name="connsiteY2" fmla="*/ 795412 h 795412"/>
                  <a:gd name="connsiteX3" fmla="*/ 0 w 3623214"/>
                  <a:gd name="connsiteY3" fmla="*/ 795412 h 79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3214" h="795412">
                    <a:moveTo>
                      <a:pt x="0" y="0"/>
                    </a:moveTo>
                    <a:lnTo>
                      <a:pt x="3623214" y="0"/>
                    </a:lnTo>
                    <a:lnTo>
                      <a:pt x="3623214" y="795412"/>
                    </a:lnTo>
                    <a:lnTo>
                      <a:pt x="0" y="795412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14FAAE1-15A6-4EC8-AB84-4345E6705542}"/>
                  </a:ext>
                </a:extLst>
              </p:cNvPr>
              <p:cNvSpPr/>
              <p:nvPr/>
            </p:nvSpPr>
            <p:spPr>
              <a:xfrm>
                <a:off x="5689347" y="4207332"/>
                <a:ext cx="1037346" cy="1072534"/>
              </a:xfrm>
              <a:custGeom>
                <a:avLst/>
                <a:gdLst>
                  <a:gd name="connsiteX0" fmla="*/ 456055 w 1688782"/>
                  <a:gd name="connsiteY0" fmla="*/ 1110189 h 1680210"/>
                  <a:gd name="connsiteX1" fmla="*/ 1037625 w 1688782"/>
                  <a:gd name="connsiteY1" fmla="*/ 1673327 h 1680210"/>
                  <a:gd name="connsiteX2" fmla="*/ 1037623 w 1688782"/>
                  <a:gd name="connsiteY2" fmla="*/ 378416 h 1680210"/>
                  <a:gd name="connsiteX3" fmla="*/ 456052 w 1688782"/>
                  <a:gd name="connsiteY3" fmla="*/ 215801 h 1680210"/>
                  <a:gd name="connsiteX4" fmla="*/ 456055 w 1688782"/>
                  <a:gd name="connsiteY4" fmla="*/ 1110189 h 16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8782" h="1680210">
                    <a:moveTo>
                      <a:pt x="456055" y="1110189"/>
                    </a:moveTo>
                    <a:lnTo>
                      <a:pt x="1037625" y="1673327"/>
                    </a:lnTo>
                    <a:lnTo>
                      <a:pt x="1037623" y="378416"/>
                    </a:lnTo>
                    <a:lnTo>
                      <a:pt x="456052" y="215801"/>
                    </a:lnTo>
                    <a:lnTo>
                      <a:pt x="456055" y="1110189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311786-C4CE-4BE5-9362-77F3B9964DE6}"/>
                </a:ext>
              </a:extLst>
            </p:cNvPr>
            <p:cNvSpPr txBox="1"/>
            <p:nvPr/>
          </p:nvSpPr>
          <p:spPr>
            <a:xfrm>
              <a:off x="1988730" y="4406293"/>
              <a:ext cx="3510289" cy="231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Recording capability to </a:t>
              </a:r>
              <a:r>
                <a:rPr lang="en-US" sz="2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7 to 15 days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E12F7A-646A-467A-8322-608F49853A92}"/>
              </a:ext>
            </a:extLst>
          </p:cNvPr>
          <p:cNvGrpSpPr/>
          <p:nvPr/>
        </p:nvGrpSpPr>
        <p:grpSpPr>
          <a:xfrm>
            <a:off x="-145140" y="4025801"/>
            <a:ext cx="5781783" cy="2107690"/>
            <a:chOff x="1347362" y="4682007"/>
            <a:chExt cx="4208121" cy="122164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408F1AC-AAD1-4676-AFE8-B056FCD976F6}"/>
                </a:ext>
              </a:extLst>
            </p:cNvPr>
            <p:cNvGrpSpPr/>
            <p:nvPr/>
          </p:nvGrpSpPr>
          <p:grpSpPr>
            <a:xfrm>
              <a:off x="1347362" y="4682007"/>
              <a:ext cx="4208121" cy="1221645"/>
              <a:chOff x="5741809" y="4824049"/>
              <a:chExt cx="4208121" cy="1221645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2925586-F48D-4198-A19D-D629DCF41614}"/>
                  </a:ext>
                </a:extLst>
              </p:cNvPr>
              <p:cNvSpPr/>
              <p:nvPr/>
            </p:nvSpPr>
            <p:spPr>
              <a:xfrm>
                <a:off x="6326716" y="5244150"/>
                <a:ext cx="3623214" cy="795434"/>
              </a:xfrm>
              <a:custGeom>
                <a:avLst/>
                <a:gdLst>
                  <a:gd name="connsiteX0" fmla="*/ 0 w 3623214"/>
                  <a:gd name="connsiteY0" fmla="*/ 0 h 795434"/>
                  <a:gd name="connsiteX1" fmla="*/ 3623214 w 3623214"/>
                  <a:gd name="connsiteY1" fmla="*/ 0 h 795434"/>
                  <a:gd name="connsiteX2" fmla="*/ 3623214 w 3623214"/>
                  <a:gd name="connsiteY2" fmla="*/ 795434 h 795434"/>
                  <a:gd name="connsiteX3" fmla="*/ 0 w 3623214"/>
                  <a:gd name="connsiteY3" fmla="*/ 795434 h 795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3214" h="795434">
                    <a:moveTo>
                      <a:pt x="0" y="0"/>
                    </a:moveTo>
                    <a:lnTo>
                      <a:pt x="3623214" y="0"/>
                    </a:lnTo>
                    <a:lnTo>
                      <a:pt x="3623214" y="795434"/>
                    </a:lnTo>
                    <a:lnTo>
                      <a:pt x="0" y="79543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72BE15-FC69-4EC6-82E0-075B63BC82F8}"/>
                  </a:ext>
                </a:extLst>
              </p:cNvPr>
              <p:cNvSpPr/>
              <p:nvPr/>
            </p:nvSpPr>
            <p:spPr>
              <a:xfrm>
                <a:off x="5741809" y="4824049"/>
                <a:ext cx="932032" cy="1221645"/>
              </a:xfrm>
              <a:custGeom>
                <a:avLst/>
                <a:gdLst>
                  <a:gd name="connsiteX0" fmla="*/ 370647 w 1517332"/>
                  <a:gd name="connsiteY0" fmla="*/ 961382 h 1988820"/>
                  <a:gd name="connsiteX1" fmla="*/ 952216 w 1517332"/>
                  <a:gd name="connsiteY1" fmla="*/ 1980407 h 1988820"/>
                  <a:gd name="connsiteX2" fmla="*/ 952216 w 1517332"/>
                  <a:gd name="connsiteY2" fmla="*/ 683919 h 1988820"/>
                  <a:gd name="connsiteX3" fmla="*/ 370643 w 1517332"/>
                  <a:gd name="connsiteY3" fmla="*/ 120778 h 1988820"/>
                  <a:gd name="connsiteX4" fmla="*/ 370647 w 1517332"/>
                  <a:gd name="connsiteY4" fmla="*/ 961382 h 1988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332" h="1988820">
                    <a:moveTo>
                      <a:pt x="370647" y="961382"/>
                    </a:moveTo>
                    <a:lnTo>
                      <a:pt x="952216" y="1980407"/>
                    </a:lnTo>
                    <a:lnTo>
                      <a:pt x="952216" y="683919"/>
                    </a:lnTo>
                    <a:lnTo>
                      <a:pt x="370643" y="120778"/>
                    </a:lnTo>
                    <a:lnTo>
                      <a:pt x="370647" y="96138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CBEB13-7B8D-47AB-AE9C-1F3A7352263D}"/>
                </a:ext>
              </a:extLst>
            </p:cNvPr>
            <p:cNvSpPr txBox="1"/>
            <p:nvPr/>
          </p:nvSpPr>
          <p:spPr>
            <a:xfrm>
              <a:off x="1988730" y="5177060"/>
              <a:ext cx="3510289" cy="588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A dedicated team is handling the installation &amp; maintenance of CCTV cameras.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AEE1B0-B83C-F4E4-D709-07208B33EAFE}"/>
              </a:ext>
            </a:extLst>
          </p:cNvPr>
          <p:cNvGrpSpPr/>
          <p:nvPr/>
        </p:nvGrpSpPr>
        <p:grpSpPr>
          <a:xfrm>
            <a:off x="170355" y="142054"/>
            <a:ext cx="3525771" cy="677109"/>
            <a:chOff x="1042942" y="5774139"/>
            <a:chExt cx="1855288" cy="3515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2CF601-80B9-70BE-D578-C7A15B4D1508}"/>
                </a:ext>
              </a:extLst>
            </p:cNvPr>
            <p:cNvSpPr txBox="1"/>
            <p:nvPr/>
          </p:nvSpPr>
          <p:spPr>
            <a:xfrm>
              <a:off x="1367930" y="5774139"/>
              <a:ext cx="1530300" cy="351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3800" dirty="0">
                  <a:solidFill>
                    <a:srgbClr val="002060"/>
                  </a:solidFill>
                  <a:latin typeface="Bahnschrift" panose="020B0502040204020203" pitchFamily="34" charset="0"/>
                </a:rPr>
                <a:t>Surveillance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C874386-BD90-0DB7-60B3-711E60E63865}"/>
                </a:ext>
              </a:extLst>
            </p:cNvPr>
            <p:cNvSpPr/>
            <p:nvPr/>
          </p:nvSpPr>
          <p:spPr>
            <a:xfrm>
              <a:off x="1042942" y="5847288"/>
              <a:ext cx="205273" cy="205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68D7FD6-6E84-8E2C-8CB6-694583EB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06" y="1352551"/>
            <a:ext cx="6372142" cy="478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60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170">
            <a:extLst>
              <a:ext uri="{FF2B5EF4-FFF2-40B4-BE49-F238E27FC236}">
                <a16:creationId xmlns:a16="http://schemas.microsoft.com/office/drawing/2014/main" id="{BE8EA25D-BDCB-48EA-BB46-1C10973FBB09}"/>
              </a:ext>
            </a:extLst>
          </p:cNvPr>
          <p:cNvSpPr/>
          <p:nvPr/>
        </p:nvSpPr>
        <p:spPr bwMode="auto">
          <a:xfrm>
            <a:off x="6125991" y="0"/>
            <a:ext cx="606600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C8480-0BBB-4C3A-981C-038283BE1B71}"/>
              </a:ext>
            </a:extLst>
          </p:cNvPr>
          <p:cNvGrpSpPr/>
          <p:nvPr/>
        </p:nvGrpSpPr>
        <p:grpSpPr>
          <a:xfrm>
            <a:off x="307447" y="1811791"/>
            <a:ext cx="5608569" cy="1066800"/>
            <a:chOff x="1780723" y="1896209"/>
            <a:chExt cx="4543877" cy="1066800"/>
          </a:xfrm>
        </p:grpSpPr>
        <p:sp>
          <p:nvSpPr>
            <p:cNvPr id="2" name="Rounded Rectangle 1"/>
            <p:cNvSpPr/>
            <p:nvPr/>
          </p:nvSpPr>
          <p:spPr>
            <a:xfrm>
              <a:off x="1780723" y="1896209"/>
              <a:ext cx="4543877" cy="1066800"/>
            </a:xfrm>
            <a:prstGeom prst="roundRect">
              <a:avLst>
                <a:gd name="adj" fmla="val 29967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5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pic>
          <p:nvPicPr>
            <p:cNvPr id="14" name="Picture 13" descr="Rounded rectangle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343" y="1914029"/>
              <a:ext cx="4419600" cy="22919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774732" y="2133777"/>
              <a:ext cx="34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IP cameras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A66EF1-DE98-4DC1-9BB0-A1CCBE97B9A2}"/>
              </a:ext>
            </a:extLst>
          </p:cNvPr>
          <p:cNvGrpSpPr/>
          <p:nvPr/>
        </p:nvGrpSpPr>
        <p:grpSpPr>
          <a:xfrm>
            <a:off x="387056" y="1875387"/>
            <a:ext cx="914400" cy="914400"/>
            <a:chOff x="1860332" y="1959805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7AFFA9-95BC-465B-B3CB-AAC04F3B90BD}"/>
                </a:ext>
              </a:extLst>
            </p:cNvPr>
            <p:cNvSpPr/>
            <p:nvPr/>
          </p:nvSpPr>
          <p:spPr>
            <a:xfrm>
              <a:off x="1860332" y="19598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95356" y="2063062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D1D583-38AA-4D83-9976-279C8F0A6C83}"/>
              </a:ext>
            </a:extLst>
          </p:cNvPr>
          <p:cNvGrpSpPr/>
          <p:nvPr/>
        </p:nvGrpSpPr>
        <p:grpSpPr>
          <a:xfrm>
            <a:off x="307447" y="3001508"/>
            <a:ext cx="5608569" cy="1066800"/>
            <a:chOff x="1780723" y="1896209"/>
            <a:chExt cx="4543877" cy="1066800"/>
          </a:xfrm>
        </p:grpSpPr>
        <p:sp>
          <p:nvSpPr>
            <p:cNvPr id="47" name="Rounded Rectangle 1">
              <a:extLst>
                <a:ext uri="{FF2B5EF4-FFF2-40B4-BE49-F238E27FC236}">
                  <a16:creationId xmlns:a16="http://schemas.microsoft.com/office/drawing/2014/main" id="{C6ACB020-8F15-4F50-9C5B-6B17A55C5622}"/>
                </a:ext>
              </a:extLst>
            </p:cNvPr>
            <p:cNvSpPr/>
            <p:nvPr/>
          </p:nvSpPr>
          <p:spPr>
            <a:xfrm>
              <a:off x="1780723" y="1896209"/>
              <a:ext cx="4543877" cy="1066800"/>
            </a:xfrm>
            <a:prstGeom prst="roundRect">
              <a:avLst>
                <a:gd name="adj" fmla="val 2996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pic>
          <p:nvPicPr>
            <p:cNvPr id="48" name="Picture 47" descr="Rounded rectangle.png">
              <a:extLst>
                <a:ext uri="{FF2B5EF4-FFF2-40B4-BE49-F238E27FC236}">
                  <a16:creationId xmlns:a16="http://schemas.microsoft.com/office/drawing/2014/main" id="{AA236C0C-C32B-4789-AF14-F4E856EAF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343" y="1914029"/>
              <a:ext cx="4419600" cy="22919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9FD02C-A7FE-49E1-93A0-BDBD7A1544C1}"/>
                </a:ext>
              </a:extLst>
            </p:cNvPr>
            <p:cNvSpPr txBox="1"/>
            <p:nvPr/>
          </p:nvSpPr>
          <p:spPr>
            <a:xfrm>
              <a:off x="2774732" y="2143222"/>
              <a:ext cx="34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Remote Accessibility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AB087CB-9581-4F73-8680-B86D48C39EC1}"/>
              </a:ext>
            </a:extLst>
          </p:cNvPr>
          <p:cNvGrpSpPr/>
          <p:nvPr/>
        </p:nvGrpSpPr>
        <p:grpSpPr>
          <a:xfrm>
            <a:off x="387056" y="3065104"/>
            <a:ext cx="914400" cy="914400"/>
            <a:chOff x="1860332" y="1959805"/>
            <a:chExt cx="914400" cy="9144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F87426B-07A4-46B1-9CE5-6428544E1E30}"/>
                </a:ext>
              </a:extLst>
            </p:cNvPr>
            <p:cNvSpPr/>
            <p:nvPr/>
          </p:nvSpPr>
          <p:spPr>
            <a:xfrm>
              <a:off x="1860332" y="19598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0F9CDD-C753-4500-9B84-DAE412CDBCD0}"/>
                </a:ext>
              </a:extLst>
            </p:cNvPr>
            <p:cNvSpPr txBox="1"/>
            <p:nvPr/>
          </p:nvSpPr>
          <p:spPr>
            <a:xfrm>
              <a:off x="2095356" y="2063062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14E92E-0B79-44D0-BE51-692ED5B5ADFD}"/>
              </a:ext>
            </a:extLst>
          </p:cNvPr>
          <p:cNvGrpSpPr/>
          <p:nvPr/>
        </p:nvGrpSpPr>
        <p:grpSpPr>
          <a:xfrm>
            <a:off x="307447" y="4191225"/>
            <a:ext cx="5758562" cy="1066800"/>
            <a:chOff x="1780723" y="1896209"/>
            <a:chExt cx="4665396" cy="1066800"/>
          </a:xfrm>
        </p:grpSpPr>
        <p:sp>
          <p:nvSpPr>
            <p:cNvPr id="54" name="Rounded Rectangle 1">
              <a:extLst>
                <a:ext uri="{FF2B5EF4-FFF2-40B4-BE49-F238E27FC236}">
                  <a16:creationId xmlns:a16="http://schemas.microsoft.com/office/drawing/2014/main" id="{5E27B9AC-FEEE-4B9D-96E9-A767FFEA4CBB}"/>
                </a:ext>
              </a:extLst>
            </p:cNvPr>
            <p:cNvSpPr/>
            <p:nvPr/>
          </p:nvSpPr>
          <p:spPr>
            <a:xfrm>
              <a:off x="1780723" y="1896209"/>
              <a:ext cx="4543877" cy="1066800"/>
            </a:xfrm>
            <a:prstGeom prst="roundRect">
              <a:avLst>
                <a:gd name="adj" fmla="val 29967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5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pic>
          <p:nvPicPr>
            <p:cNvPr id="55" name="Picture 54" descr="Rounded rectangle.png">
              <a:extLst>
                <a:ext uri="{FF2B5EF4-FFF2-40B4-BE49-F238E27FC236}">
                  <a16:creationId xmlns:a16="http://schemas.microsoft.com/office/drawing/2014/main" id="{75BF0947-D6D5-4E41-AD83-B88E1A370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343" y="1914029"/>
              <a:ext cx="4419600" cy="2291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D75759-E11E-478E-8043-F17CE8D78E55}"/>
                </a:ext>
              </a:extLst>
            </p:cNvPr>
            <p:cNvSpPr txBox="1"/>
            <p:nvPr/>
          </p:nvSpPr>
          <p:spPr>
            <a:xfrm>
              <a:off x="2676935" y="2206818"/>
              <a:ext cx="3769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True day night capability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9DDF28D-3011-4C57-B9CC-C782CF1E7EE8}"/>
              </a:ext>
            </a:extLst>
          </p:cNvPr>
          <p:cNvGrpSpPr/>
          <p:nvPr/>
        </p:nvGrpSpPr>
        <p:grpSpPr>
          <a:xfrm>
            <a:off x="387056" y="4254821"/>
            <a:ext cx="914400" cy="914400"/>
            <a:chOff x="1860332" y="1959805"/>
            <a:chExt cx="914400" cy="9144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E067328-705B-4842-9C86-7F0DF32352A2}"/>
                </a:ext>
              </a:extLst>
            </p:cNvPr>
            <p:cNvSpPr/>
            <p:nvPr/>
          </p:nvSpPr>
          <p:spPr>
            <a:xfrm>
              <a:off x="1860332" y="19598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FEAB66-03C5-4E50-998E-86DD40A92973}"/>
                </a:ext>
              </a:extLst>
            </p:cNvPr>
            <p:cNvSpPr txBox="1"/>
            <p:nvPr/>
          </p:nvSpPr>
          <p:spPr>
            <a:xfrm>
              <a:off x="2095356" y="2063062"/>
              <a:ext cx="428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C7C86C-87A2-48E9-AD12-13726CC3AB08}"/>
              </a:ext>
            </a:extLst>
          </p:cNvPr>
          <p:cNvGrpSpPr/>
          <p:nvPr/>
        </p:nvGrpSpPr>
        <p:grpSpPr>
          <a:xfrm>
            <a:off x="307447" y="5380941"/>
            <a:ext cx="5608569" cy="1066800"/>
            <a:chOff x="1780723" y="1896209"/>
            <a:chExt cx="5758562" cy="1066800"/>
          </a:xfrm>
        </p:grpSpPr>
        <p:sp>
          <p:nvSpPr>
            <p:cNvPr id="61" name="Rounded Rectangle 1">
              <a:extLst>
                <a:ext uri="{FF2B5EF4-FFF2-40B4-BE49-F238E27FC236}">
                  <a16:creationId xmlns:a16="http://schemas.microsoft.com/office/drawing/2014/main" id="{B4F0D029-9BC5-4B0A-9DAD-14652D7ED469}"/>
                </a:ext>
              </a:extLst>
            </p:cNvPr>
            <p:cNvSpPr/>
            <p:nvPr/>
          </p:nvSpPr>
          <p:spPr>
            <a:xfrm>
              <a:off x="1780723" y="1896209"/>
              <a:ext cx="5758562" cy="1066800"/>
            </a:xfrm>
            <a:prstGeom prst="roundRect">
              <a:avLst>
                <a:gd name="adj" fmla="val 2996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pic>
          <p:nvPicPr>
            <p:cNvPr id="62" name="Picture 61" descr="Rounded rectangle.png">
              <a:extLst>
                <a:ext uri="{FF2B5EF4-FFF2-40B4-BE49-F238E27FC236}">
                  <a16:creationId xmlns:a16="http://schemas.microsoft.com/office/drawing/2014/main" id="{AE0674AE-3891-434E-B3EC-7CC1F663B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343" y="1914029"/>
              <a:ext cx="4419600" cy="22919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93B92DC-6CA5-47E8-B49B-14416CB094A9}"/>
                </a:ext>
              </a:extLst>
            </p:cNvPr>
            <p:cNvSpPr txBox="1"/>
            <p:nvPr/>
          </p:nvSpPr>
          <p:spPr>
            <a:xfrm>
              <a:off x="2761266" y="1929302"/>
              <a:ext cx="4593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Ensures sharp, accurate, and high-resolution video quality.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54A68C-0238-4903-84C1-AD68AB774D9E}"/>
              </a:ext>
            </a:extLst>
          </p:cNvPr>
          <p:cNvGrpSpPr/>
          <p:nvPr/>
        </p:nvGrpSpPr>
        <p:grpSpPr>
          <a:xfrm>
            <a:off x="387056" y="5444537"/>
            <a:ext cx="914400" cy="914400"/>
            <a:chOff x="1860332" y="1959805"/>
            <a:chExt cx="914400" cy="9144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F909EDC-88E1-43EE-9F1E-67063B7747DD}"/>
                </a:ext>
              </a:extLst>
            </p:cNvPr>
            <p:cNvSpPr/>
            <p:nvPr/>
          </p:nvSpPr>
          <p:spPr>
            <a:xfrm>
              <a:off x="1860332" y="19598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7F4D56-0024-41EE-B4B5-A46C31E42FC2}"/>
                </a:ext>
              </a:extLst>
            </p:cNvPr>
            <p:cNvSpPr txBox="1"/>
            <p:nvPr/>
          </p:nvSpPr>
          <p:spPr>
            <a:xfrm>
              <a:off x="2095356" y="2063062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4</a:t>
              </a:r>
            </a:p>
          </p:txBody>
        </p:sp>
      </p:grpSp>
      <p:sp>
        <p:nvSpPr>
          <p:cNvPr id="7172" name="Flowchart: Process 7171">
            <a:extLst>
              <a:ext uri="{FF2B5EF4-FFF2-40B4-BE49-F238E27FC236}">
                <a16:creationId xmlns:a16="http://schemas.microsoft.com/office/drawing/2014/main" id="{C938E8F0-C4F4-49A5-833D-A54CB5DC6EC8}"/>
              </a:ext>
            </a:extLst>
          </p:cNvPr>
          <p:cNvSpPr/>
          <p:nvPr/>
        </p:nvSpPr>
        <p:spPr bwMode="auto">
          <a:xfrm>
            <a:off x="0" y="359229"/>
            <a:ext cx="12192000" cy="1058409"/>
          </a:xfrm>
          <a:prstGeom prst="flowChartProcess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0" y="365126"/>
            <a:ext cx="6066009" cy="10668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Bahnschrift SemiBold" panose="020B0502040204020203" pitchFamily="34" charset="0"/>
              </a:rPr>
              <a:t>Features of CCTV Cameras Available @ Campus</a:t>
            </a:r>
          </a:p>
        </p:txBody>
      </p:sp>
      <p:sp>
        <p:nvSpPr>
          <p:cNvPr id="7173" name="Isosceles Triangle 7172">
            <a:extLst>
              <a:ext uri="{FF2B5EF4-FFF2-40B4-BE49-F238E27FC236}">
                <a16:creationId xmlns:a16="http://schemas.microsoft.com/office/drawing/2014/main" id="{6CAA6EC3-D238-4B1F-96BC-5E5908EF2027}"/>
              </a:ext>
            </a:extLst>
          </p:cNvPr>
          <p:cNvSpPr/>
          <p:nvPr/>
        </p:nvSpPr>
        <p:spPr bwMode="auto">
          <a:xfrm rot="5400000">
            <a:off x="5139335" y="3998094"/>
            <a:ext cx="1143000" cy="3021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pic>
        <p:nvPicPr>
          <p:cNvPr id="5122" name="Picture 2" descr="CCTV Cameras Explained - Techcube">
            <a:extLst>
              <a:ext uri="{FF2B5EF4-FFF2-40B4-BE49-F238E27FC236}">
                <a16:creationId xmlns:a16="http://schemas.microsoft.com/office/drawing/2014/main" id="{66323644-DE6D-F1A2-A72D-33AFB1A7B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61" y="1755871"/>
            <a:ext cx="4792175" cy="466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914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89856"/>
            <a:ext cx="12192000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540000">
            <a:off x="7841173" y="4572980"/>
            <a:ext cx="3515455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</a:rPr>
              <a:t>Biometric  Machines</a:t>
            </a:r>
          </a:p>
        </p:txBody>
      </p:sp>
      <p:sp>
        <p:nvSpPr>
          <p:cNvPr id="8" name="TextBox 7"/>
          <p:cNvSpPr txBox="1"/>
          <p:nvPr/>
        </p:nvSpPr>
        <p:spPr>
          <a:xfrm rot="21360000">
            <a:off x="4062025" y="5937397"/>
            <a:ext cx="4123969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</a:rPr>
              <a:t>Boom Barriers with RFID</a:t>
            </a:r>
          </a:p>
        </p:txBody>
      </p:sp>
      <p:sp>
        <p:nvSpPr>
          <p:cNvPr id="11" name="TextBox 10"/>
          <p:cNvSpPr txBox="1"/>
          <p:nvPr/>
        </p:nvSpPr>
        <p:spPr>
          <a:xfrm rot="21120000">
            <a:off x="1040328" y="4548007"/>
            <a:ext cx="2623074" cy="53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</a:rPr>
              <a:t>Turnstile Gates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7DB9F8-AAFC-48BA-A54A-5F689061B4AE}"/>
              </a:ext>
            </a:extLst>
          </p:cNvPr>
          <p:cNvSpPr/>
          <p:nvPr/>
        </p:nvSpPr>
        <p:spPr bwMode="auto">
          <a:xfrm>
            <a:off x="0" y="308810"/>
            <a:ext cx="12192000" cy="1074656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DCFB22-A285-40BE-AB06-C08F145DFCFA}"/>
              </a:ext>
            </a:extLst>
          </p:cNvPr>
          <p:cNvCxnSpPr/>
          <p:nvPr/>
        </p:nvCxnSpPr>
        <p:spPr>
          <a:xfrm>
            <a:off x="0" y="308810"/>
            <a:ext cx="12192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2F92B-D82A-48FB-B990-F389817E7632}"/>
              </a:ext>
            </a:extLst>
          </p:cNvPr>
          <p:cNvCxnSpPr/>
          <p:nvPr/>
        </p:nvCxnSpPr>
        <p:spPr>
          <a:xfrm>
            <a:off x="0" y="1383466"/>
            <a:ext cx="12192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How to create admin in biometric machine to avoid - YouTube">
            <a:extLst>
              <a:ext uri="{FF2B5EF4-FFF2-40B4-BE49-F238E27FC236}">
                <a16:creationId xmlns:a16="http://schemas.microsoft.com/office/drawing/2014/main" id="{D18F9A01-DE85-1CFD-3A9F-4EA516F83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6" t="3039" r="13690" b="6331"/>
          <a:stretch/>
        </p:blipFill>
        <p:spPr bwMode="auto">
          <a:xfrm rot="519768">
            <a:off x="7423074" y="1855403"/>
            <a:ext cx="4087061" cy="2797389"/>
          </a:xfrm>
          <a:prstGeom prst="roundRect">
            <a:avLst>
              <a:gd name="adj" fmla="val 735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B026248-41FD-2E5E-3A5A-342AE0F031DC}"/>
              </a:ext>
            </a:extLst>
          </p:cNvPr>
          <p:cNvGrpSpPr/>
          <p:nvPr/>
        </p:nvGrpSpPr>
        <p:grpSpPr>
          <a:xfrm>
            <a:off x="4497657" y="-726029"/>
            <a:ext cx="2922077" cy="400110"/>
            <a:chOff x="1042942" y="5749869"/>
            <a:chExt cx="2922077" cy="400110"/>
          </a:xfrm>
          <a:solidFill>
            <a:srgbClr val="0F2940"/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388DD4-4317-1162-8772-091D974ABEC5}"/>
                </a:ext>
              </a:extLst>
            </p:cNvPr>
            <p:cNvSpPr txBox="1"/>
            <p:nvPr/>
          </p:nvSpPr>
          <p:spPr>
            <a:xfrm>
              <a:off x="1366935" y="5749869"/>
              <a:ext cx="259808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dirty="0">
                  <a:solidFill>
                    <a:schemeClr val="bg1"/>
                  </a:solidFill>
                </a:rPr>
                <a:t>Announcement System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15A292A-6EBC-F983-150E-CEE271F1AC45}"/>
                </a:ext>
              </a:extLst>
            </p:cNvPr>
            <p:cNvSpPr/>
            <p:nvPr/>
          </p:nvSpPr>
          <p:spPr>
            <a:xfrm>
              <a:off x="1042942" y="5847288"/>
              <a:ext cx="205273" cy="205273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E4B468-7D2F-AA63-3918-C33E0DF830C9}"/>
              </a:ext>
            </a:extLst>
          </p:cNvPr>
          <p:cNvGrpSpPr/>
          <p:nvPr/>
        </p:nvGrpSpPr>
        <p:grpSpPr>
          <a:xfrm>
            <a:off x="7447444" y="-731059"/>
            <a:ext cx="2522736" cy="400110"/>
            <a:chOff x="1042942" y="5749869"/>
            <a:chExt cx="2522736" cy="400110"/>
          </a:xfrm>
          <a:solidFill>
            <a:srgbClr val="0F2940"/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4D256C-F6C7-A1AC-4447-0417C62F7288}"/>
                </a:ext>
              </a:extLst>
            </p:cNvPr>
            <p:cNvSpPr txBox="1"/>
            <p:nvPr/>
          </p:nvSpPr>
          <p:spPr>
            <a:xfrm>
              <a:off x="1366935" y="5749869"/>
              <a:ext cx="219874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Sound &amp; Projection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41BCB7-B550-018C-5FD4-16842BEC7815}"/>
                </a:ext>
              </a:extLst>
            </p:cNvPr>
            <p:cNvSpPr/>
            <p:nvPr/>
          </p:nvSpPr>
          <p:spPr>
            <a:xfrm>
              <a:off x="1042942" y="5847288"/>
              <a:ext cx="205273" cy="205273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316233-181A-084A-06A8-68078900F798}"/>
              </a:ext>
            </a:extLst>
          </p:cNvPr>
          <p:cNvGrpSpPr/>
          <p:nvPr/>
        </p:nvGrpSpPr>
        <p:grpSpPr>
          <a:xfrm>
            <a:off x="194392" y="483741"/>
            <a:ext cx="4115679" cy="677109"/>
            <a:chOff x="1042942" y="5774139"/>
            <a:chExt cx="2165698" cy="35157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843294-5B8B-D6E6-8E81-8B04955A1CBD}"/>
                </a:ext>
              </a:extLst>
            </p:cNvPr>
            <p:cNvSpPr txBox="1"/>
            <p:nvPr/>
          </p:nvSpPr>
          <p:spPr>
            <a:xfrm>
              <a:off x="1367930" y="5774139"/>
              <a:ext cx="1840710" cy="351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38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Access Control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5F34A7B-A449-72E8-FC3D-1E6B9B1D456B}"/>
                </a:ext>
              </a:extLst>
            </p:cNvPr>
            <p:cNvSpPr/>
            <p:nvPr/>
          </p:nvSpPr>
          <p:spPr>
            <a:xfrm>
              <a:off x="1042942" y="5847288"/>
              <a:ext cx="205273" cy="205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8" name="Content Placeholder 8">
            <a:extLst>
              <a:ext uri="{FF2B5EF4-FFF2-40B4-BE49-F238E27FC236}">
                <a16:creationId xmlns:a16="http://schemas.microsoft.com/office/drawing/2014/main" id="{F7D539A5-9D13-91F6-7981-EF39C8D6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06768">
            <a:off x="369033" y="1839336"/>
            <a:ext cx="4102650" cy="2740212"/>
          </a:xfrm>
          <a:prstGeom prst="roundRect">
            <a:avLst>
              <a:gd name="adj" fmla="val 4349"/>
            </a:avLst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545E0E9-3CD9-A6F5-5496-BDF85CE82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7178">
            <a:off x="3766776" y="3240923"/>
            <a:ext cx="4047311" cy="2798274"/>
          </a:xfrm>
          <a:prstGeom prst="roundRect">
            <a:avLst>
              <a:gd name="adj" fmla="val 8346"/>
            </a:avLst>
          </a:prstGeom>
        </p:spPr>
      </p:pic>
    </p:spTree>
    <p:extLst>
      <p:ext uri="{BB962C8B-B14F-4D97-AF65-F5344CB8AC3E}">
        <p14:creationId xmlns:p14="http://schemas.microsoft.com/office/powerpoint/2010/main" val="132374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F83445B-89F0-45C7-8CAE-E0AF3FC40EA5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6499DF-2C8E-43EF-A85B-85CB5FE1F541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CF2CCD-2313-44D9-93FC-930926E106F8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2F3274-3636-4DE9-9825-AF890F80C535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6057989-0543-4782-B6E5-BBCE429435C6}"/>
              </a:ext>
            </a:extLst>
          </p:cNvPr>
          <p:cNvSpPr/>
          <p:nvPr/>
        </p:nvSpPr>
        <p:spPr>
          <a:xfrm>
            <a:off x="650794" y="1701015"/>
            <a:ext cx="833983" cy="634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65193" y="1701015"/>
            <a:ext cx="10760090" cy="634530"/>
            <a:chOff x="4559029" y="1688159"/>
            <a:chExt cx="4151774" cy="6345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18C657-3F5B-443C-8CB4-CA9CB4B6DCEC}"/>
                </a:ext>
              </a:extLst>
            </p:cNvPr>
            <p:cNvSpPr/>
            <p:nvPr/>
          </p:nvSpPr>
          <p:spPr>
            <a:xfrm>
              <a:off x="4559029" y="1688159"/>
              <a:ext cx="3988340" cy="63453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141834-CC7C-463D-BA72-8CE78958DBAB}"/>
                </a:ext>
              </a:extLst>
            </p:cNvPr>
            <p:cNvSpPr txBox="1"/>
            <p:nvPr/>
          </p:nvSpPr>
          <p:spPr>
            <a:xfrm>
              <a:off x="4614318" y="1805369"/>
              <a:ext cx="40964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Best in class world leader </a:t>
              </a:r>
              <a:r>
                <a:rPr lang="en-US" sz="2200" b="1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BOSCH SYSTEM </a:t>
              </a:r>
              <a:r>
                <a:rPr lang="en-US" sz="2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installed for the Access Control.</a:t>
              </a:r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CA8CE9F-43A5-451B-A56F-9124A25DD9B1}"/>
              </a:ext>
            </a:extLst>
          </p:cNvPr>
          <p:cNvSpPr/>
          <p:nvPr/>
        </p:nvSpPr>
        <p:spPr>
          <a:xfrm>
            <a:off x="1032029" y="1543723"/>
            <a:ext cx="779595" cy="716650"/>
          </a:xfrm>
          <a:custGeom>
            <a:avLst/>
            <a:gdLst/>
            <a:ahLst/>
            <a:cxnLst/>
            <a:rect l="l" t="t" r="r" b="b"/>
            <a:pathLst>
              <a:path w="754740" h="716650">
                <a:moveTo>
                  <a:pt x="735694" y="0"/>
                </a:moveTo>
                <a:lnTo>
                  <a:pt x="754740" y="27208"/>
                </a:lnTo>
                <a:cubicBezTo>
                  <a:pt x="677107" y="85614"/>
                  <a:pt x="590768" y="175580"/>
                  <a:pt x="495723" y="297108"/>
                </a:cubicBezTo>
                <a:cubicBezTo>
                  <a:pt x="400678" y="418635"/>
                  <a:pt x="328124" y="532182"/>
                  <a:pt x="278062" y="637748"/>
                </a:cubicBezTo>
                <a:lnTo>
                  <a:pt x="237794" y="664955"/>
                </a:lnTo>
                <a:cubicBezTo>
                  <a:pt x="204420" y="688172"/>
                  <a:pt x="181747" y="705404"/>
                  <a:pt x="169775" y="716650"/>
                </a:cubicBezTo>
                <a:cubicBezTo>
                  <a:pt x="165059" y="699600"/>
                  <a:pt x="154720" y="671667"/>
                  <a:pt x="138759" y="632850"/>
                </a:cubicBezTo>
                <a:lnTo>
                  <a:pt x="123522" y="597480"/>
                </a:lnTo>
                <a:cubicBezTo>
                  <a:pt x="101756" y="546693"/>
                  <a:pt x="81532" y="509146"/>
                  <a:pt x="62849" y="484841"/>
                </a:cubicBezTo>
                <a:cubicBezTo>
                  <a:pt x="44167" y="460535"/>
                  <a:pt x="23217" y="444392"/>
                  <a:pt x="0" y="436411"/>
                </a:cubicBezTo>
                <a:cubicBezTo>
                  <a:pt x="39179" y="395055"/>
                  <a:pt x="75093" y="374378"/>
                  <a:pt x="107742" y="374378"/>
                </a:cubicBezTo>
                <a:cubicBezTo>
                  <a:pt x="135675" y="374378"/>
                  <a:pt x="166692" y="412287"/>
                  <a:pt x="200792" y="488106"/>
                </a:cubicBezTo>
                <a:lnTo>
                  <a:pt x="217661" y="526196"/>
                </a:lnTo>
                <a:cubicBezTo>
                  <a:pt x="278969" y="422807"/>
                  <a:pt x="357689" y="322320"/>
                  <a:pt x="453823" y="224736"/>
                </a:cubicBezTo>
                <a:cubicBezTo>
                  <a:pt x="549957" y="127151"/>
                  <a:pt x="643914" y="52239"/>
                  <a:pt x="73569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057989-0543-4782-B6E5-BBCE429435C6}"/>
              </a:ext>
            </a:extLst>
          </p:cNvPr>
          <p:cNvSpPr/>
          <p:nvPr/>
        </p:nvSpPr>
        <p:spPr>
          <a:xfrm>
            <a:off x="650794" y="2492837"/>
            <a:ext cx="833983" cy="634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565193" y="2492837"/>
            <a:ext cx="10336521" cy="634530"/>
            <a:chOff x="4559029" y="1688159"/>
            <a:chExt cx="3988340" cy="63453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618C657-3F5B-443C-8CB4-CA9CB4B6DCEC}"/>
                </a:ext>
              </a:extLst>
            </p:cNvPr>
            <p:cNvSpPr/>
            <p:nvPr/>
          </p:nvSpPr>
          <p:spPr>
            <a:xfrm>
              <a:off x="4559029" y="1688159"/>
              <a:ext cx="3988340" cy="63453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141834-CC7C-463D-BA72-8CE78958DBAB}"/>
                </a:ext>
              </a:extLst>
            </p:cNvPr>
            <p:cNvSpPr txBox="1"/>
            <p:nvPr/>
          </p:nvSpPr>
          <p:spPr>
            <a:xfrm>
              <a:off x="4606253" y="1805369"/>
              <a:ext cx="32637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WEB-BASED SYSTEM </a:t>
              </a:r>
              <a:r>
                <a:rPr lang="en-US" sz="2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to control the system from anywhere.</a:t>
              </a:r>
            </a:p>
          </p:txBody>
        </p:sp>
      </p:grpSp>
      <p:sp>
        <p:nvSpPr>
          <p:cNvPr id="57" name="Freeform: Shape 42">
            <a:extLst>
              <a:ext uri="{FF2B5EF4-FFF2-40B4-BE49-F238E27FC236}">
                <a16:creationId xmlns:a16="http://schemas.microsoft.com/office/drawing/2014/main" id="{6CA8CE9F-43A5-451B-A56F-9124A25DD9B1}"/>
              </a:ext>
            </a:extLst>
          </p:cNvPr>
          <p:cNvSpPr/>
          <p:nvPr/>
        </p:nvSpPr>
        <p:spPr>
          <a:xfrm>
            <a:off x="857857" y="2335545"/>
            <a:ext cx="779595" cy="716650"/>
          </a:xfrm>
          <a:custGeom>
            <a:avLst/>
            <a:gdLst/>
            <a:ahLst/>
            <a:cxnLst/>
            <a:rect l="l" t="t" r="r" b="b"/>
            <a:pathLst>
              <a:path w="754740" h="716650">
                <a:moveTo>
                  <a:pt x="735694" y="0"/>
                </a:moveTo>
                <a:lnTo>
                  <a:pt x="754740" y="27208"/>
                </a:lnTo>
                <a:cubicBezTo>
                  <a:pt x="677107" y="85614"/>
                  <a:pt x="590768" y="175580"/>
                  <a:pt x="495723" y="297108"/>
                </a:cubicBezTo>
                <a:cubicBezTo>
                  <a:pt x="400678" y="418635"/>
                  <a:pt x="328124" y="532182"/>
                  <a:pt x="278062" y="637748"/>
                </a:cubicBezTo>
                <a:lnTo>
                  <a:pt x="237794" y="664955"/>
                </a:lnTo>
                <a:cubicBezTo>
                  <a:pt x="204420" y="688172"/>
                  <a:pt x="181747" y="705404"/>
                  <a:pt x="169775" y="716650"/>
                </a:cubicBezTo>
                <a:cubicBezTo>
                  <a:pt x="165059" y="699600"/>
                  <a:pt x="154720" y="671667"/>
                  <a:pt x="138759" y="632850"/>
                </a:cubicBezTo>
                <a:lnTo>
                  <a:pt x="123522" y="597480"/>
                </a:lnTo>
                <a:cubicBezTo>
                  <a:pt x="101756" y="546693"/>
                  <a:pt x="81532" y="509146"/>
                  <a:pt x="62849" y="484841"/>
                </a:cubicBezTo>
                <a:cubicBezTo>
                  <a:pt x="44167" y="460535"/>
                  <a:pt x="23217" y="444392"/>
                  <a:pt x="0" y="436411"/>
                </a:cubicBezTo>
                <a:cubicBezTo>
                  <a:pt x="39179" y="395055"/>
                  <a:pt x="75093" y="374378"/>
                  <a:pt x="107742" y="374378"/>
                </a:cubicBezTo>
                <a:cubicBezTo>
                  <a:pt x="135675" y="374378"/>
                  <a:pt x="166692" y="412287"/>
                  <a:pt x="200792" y="488106"/>
                </a:cubicBezTo>
                <a:lnTo>
                  <a:pt x="217661" y="526196"/>
                </a:lnTo>
                <a:cubicBezTo>
                  <a:pt x="278969" y="422807"/>
                  <a:pt x="357689" y="322320"/>
                  <a:pt x="453823" y="224736"/>
                </a:cubicBezTo>
                <a:cubicBezTo>
                  <a:pt x="549957" y="127151"/>
                  <a:pt x="643914" y="52239"/>
                  <a:pt x="73569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057989-0543-4782-B6E5-BBCE429435C6}"/>
              </a:ext>
            </a:extLst>
          </p:cNvPr>
          <p:cNvSpPr/>
          <p:nvPr/>
        </p:nvSpPr>
        <p:spPr>
          <a:xfrm>
            <a:off x="650794" y="3284659"/>
            <a:ext cx="833983" cy="634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565193" y="3284659"/>
            <a:ext cx="10336521" cy="634530"/>
            <a:chOff x="4559029" y="1688159"/>
            <a:chExt cx="3988340" cy="63453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618C657-3F5B-443C-8CB4-CA9CB4B6DCEC}"/>
                </a:ext>
              </a:extLst>
            </p:cNvPr>
            <p:cNvSpPr/>
            <p:nvPr/>
          </p:nvSpPr>
          <p:spPr>
            <a:xfrm>
              <a:off x="4559029" y="1688159"/>
              <a:ext cx="3988340" cy="63453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7141834-CC7C-463D-BA72-8CE78958DBAB}"/>
                </a:ext>
              </a:extLst>
            </p:cNvPr>
            <p:cNvSpPr txBox="1"/>
            <p:nvPr/>
          </p:nvSpPr>
          <p:spPr>
            <a:xfrm>
              <a:off x="4598188" y="1805369"/>
              <a:ext cx="33818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More than </a:t>
              </a:r>
              <a:r>
                <a:rPr lang="en-US" sz="2200" b="1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50 BOSCH </a:t>
              </a:r>
              <a:r>
                <a:rPr lang="en-US" sz="2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controllers to control 160 devices/doors.</a:t>
              </a:r>
            </a:p>
          </p:txBody>
        </p:sp>
      </p:grpSp>
      <p:sp>
        <p:nvSpPr>
          <p:cNvPr id="62" name="Freeform: Shape 42">
            <a:extLst>
              <a:ext uri="{FF2B5EF4-FFF2-40B4-BE49-F238E27FC236}">
                <a16:creationId xmlns:a16="http://schemas.microsoft.com/office/drawing/2014/main" id="{6CA8CE9F-43A5-451B-A56F-9124A25DD9B1}"/>
              </a:ext>
            </a:extLst>
          </p:cNvPr>
          <p:cNvSpPr/>
          <p:nvPr/>
        </p:nvSpPr>
        <p:spPr>
          <a:xfrm>
            <a:off x="857857" y="3127367"/>
            <a:ext cx="779595" cy="716650"/>
          </a:xfrm>
          <a:custGeom>
            <a:avLst/>
            <a:gdLst/>
            <a:ahLst/>
            <a:cxnLst/>
            <a:rect l="l" t="t" r="r" b="b"/>
            <a:pathLst>
              <a:path w="754740" h="716650">
                <a:moveTo>
                  <a:pt x="735694" y="0"/>
                </a:moveTo>
                <a:lnTo>
                  <a:pt x="754740" y="27208"/>
                </a:lnTo>
                <a:cubicBezTo>
                  <a:pt x="677107" y="85614"/>
                  <a:pt x="590768" y="175580"/>
                  <a:pt x="495723" y="297108"/>
                </a:cubicBezTo>
                <a:cubicBezTo>
                  <a:pt x="400678" y="418635"/>
                  <a:pt x="328124" y="532182"/>
                  <a:pt x="278062" y="637748"/>
                </a:cubicBezTo>
                <a:lnTo>
                  <a:pt x="237794" y="664955"/>
                </a:lnTo>
                <a:cubicBezTo>
                  <a:pt x="204420" y="688172"/>
                  <a:pt x="181747" y="705404"/>
                  <a:pt x="169775" y="716650"/>
                </a:cubicBezTo>
                <a:cubicBezTo>
                  <a:pt x="165059" y="699600"/>
                  <a:pt x="154720" y="671667"/>
                  <a:pt x="138759" y="632850"/>
                </a:cubicBezTo>
                <a:lnTo>
                  <a:pt x="123522" y="597480"/>
                </a:lnTo>
                <a:cubicBezTo>
                  <a:pt x="101756" y="546693"/>
                  <a:pt x="81532" y="509146"/>
                  <a:pt x="62849" y="484841"/>
                </a:cubicBezTo>
                <a:cubicBezTo>
                  <a:pt x="44167" y="460535"/>
                  <a:pt x="23217" y="444392"/>
                  <a:pt x="0" y="436411"/>
                </a:cubicBezTo>
                <a:cubicBezTo>
                  <a:pt x="39179" y="395055"/>
                  <a:pt x="75093" y="374378"/>
                  <a:pt x="107742" y="374378"/>
                </a:cubicBezTo>
                <a:cubicBezTo>
                  <a:pt x="135675" y="374378"/>
                  <a:pt x="166692" y="412287"/>
                  <a:pt x="200792" y="488106"/>
                </a:cubicBezTo>
                <a:lnTo>
                  <a:pt x="217661" y="526196"/>
                </a:lnTo>
                <a:cubicBezTo>
                  <a:pt x="278969" y="422807"/>
                  <a:pt x="357689" y="322320"/>
                  <a:pt x="453823" y="224736"/>
                </a:cubicBezTo>
                <a:cubicBezTo>
                  <a:pt x="549957" y="127151"/>
                  <a:pt x="643914" y="52239"/>
                  <a:pt x="73569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057989-0543-4782-B6E5-BBCE429435C6}"/>
              </a:ext>
            </a:extLst>
          </p:cNvPr>
          <p:cNvSpPr/>
          <p:nvPr/>
        </p:nvSpPr>
        <p:spPr>
          <a:xfrm>
            <a:off x="650794" y="4076481"/>
            <a:ext cx="833983" cy="634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565193" y="4076481"/>
            <a:ext cx="11163684" cy="634530"/>
            <a:chOff x="4559029" y="1688159"/>
            <a:chExt cx="4307500" cy="63453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618C657-3F5B-443C-8CB4-CA9CB4B6DCEC}"/>
                </a:ext>
              </a:extLst>
            </p:cNvPr>
            <p:cNvSpPr/>
            <p:nvPr/>
          </p:nvSpPr>
          <p:spPr>
            <a:xfrm>
              <a:off x="4559029" y="1688159"/>
              <a:ext cx="3988340" cy="63453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7141834-CC7C-463D-BA72-8CE78958DBAB}"/>
                </a:ext>
              </a:extLst>
            </p:cNvPr>
            <p:cNvSpPr txBox="1"/>
            <p:nvPr/>
          </p:nvSpPr>
          <p:spPr>
            <a:xfrm>
              <a:off x="4582058" y="1805369"/>
              <a:ext cx="42844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92 TURNSTILE GATES </a:t>
              </a:r>
              <a:r>
                <a:rPr lang="en-US" sz="2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from world leader </a:t>
              </a:r>
              <a:r>
                <a:rPr lang="en-US" sz="2200" b="1" dirty="0" err="1">
                  <a:solidFill>
                    <a:srgbClr val="FFC000"/>
                  </a:solidFill>
                  <a:latin typeface="Bahnschrift" panose="020B0502040204020203" pitchFamily="34" charset="0"/>
                </a:rPr>
                <a:t>Kaba</a:t>
              </a:r>
              <a:r>
                <a:rPr lang="en-US" sz="2200" b="1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(German manufacturer</a:t>
              </a:r>
              <a:r>
                <a:rPr lang="en-US" sz="2200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) </a:t>
              </a:r>
              <a:r>
                <a:rPr lang="en-US" sz="2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installed</a:t>
              </a:r>
            </a:p>
          </p:txBody>
        </p:sp>
      </p:grpSp>
      <p:sp>
        <p:nvSpPr>
          <p:cNvPr id="67" name="Freeform: Shape 42">
            <a:extLst>
              <a:ext uri="{FF2B5EF4-FFF2-40B4-BE49-F238E27FC236}">
                <a16:creationId xmlns:a16="http://schemas.microsoft.com/office/drawing/2014/main" id="{6CA8CE9F-43A5-451B-A56F-9124A25DD9B1}"/>
              </a:ext>
            </a:extLst>
          </p:cNvPr>
          <p:cNvSpPr/>
          <p:nvPr/>
        </p:nvSpPr>
        <p:spPr>
          <a:xfrm>
            <a:off x="857857" y="3919189"/>
            <a:ext cx="779595" cy="716650"/>
          </a:xfrm>
          <a:custGeom>
            <a:avLst/>
            <a:gdLst/>
            <a:ahLst/>
            <a:cxnLst/>
            <a:rect l="l" t="t" r="r" b="b"/>
            <a:pathLst>
              <a:path w="754740" h="716650">
                <a:moveTo>
                  <a:pt x="735694" y="0"/>
                </a:moveTo>
                <a:lnTo>
                  <a:pt x="754740" y="27208"/>
                </a:lnTo>
                <a:cubicBezTo>
                  <a:pt x="677107" y="85614"/>
                  <a:pt x="590768" y="175580"/>
                  <a:pt x="495723" y="297108"/>
                </a:cubicBezTo>
                <a:cubicBezTo>
                  <a:pt x="400678" y="418635"/>
                  <a:pt x="328124" y="532182"/>
                  <a:pt x="278062" y="637748"/>
                </a:cubicBezTo>
                <a:lnTo>
                  <a:pt x="237794" y="664955"/>
                </a:lnTo>
                <a:cubicBezTo>
                  <a:pt x="204420" y="688172"/>
                  <a:pt x="181747" y="705404"/>
                  <a:pt x="169775" y="716650"/>
                </a:cubicBezTo>
                <a:cubicBezTo>
                  <a:pt x="165059" y="699600"/>
                  <a:pt x="154720" y="671667"/>
                  <a:pt x="138759" y="632850"/>
                </a:cubicBezTo>
                <a:lnTo>
                  <a:pt x="123522" y="597480"/>
                </a:lnTo>
                <a:cubicBezTo>
                  <a:pt x="101756" y="546693"/>
                  <a:pt x="81532" y="509146"/>
                  <a:pt x="62849" y="484841"/>
                </a:cubicBezTo>
                <a:cubicBezTo>
                  <a:pt x="44167" y="460535"/>
                  <a:pt x="23217" y="444392"/>
                  <a:pt x="0" y="436411"/>
                </a:cubicBezTo>
                <a:cubicBezTo>
                  <a:pt x="39179" y="395055"/>
                  <a:pt x="75093" y="374378"/>
                  <a:pt x="107742" y="374378"/>
                </a:cubicBezTo>
                <a:cubicBezTo>
                  <a:pt x="135675" y="374378"/>
                  <a:pt x="166692" y="412287"/>
                  <a:pt x="200792" y="488106"/>
                </a:cubicBezTo>
                <a:lnTo>
                  <a:pt x="217661" y="526196"/>
                </a:lnTo>
                <a:cubicBezTo>
                  <a:pt x="278969" y="422807"/>
                  <a:pt x="357689" y="322320"/>
                  <a:pt x="453823" y="224736"/>
                </a:cubicBezTo>
                <a:cubicBezTo>
                  <a:pt x="549957" y="127151"/>
                  <a:pt x="643914" y="52239"/>
                  <a:pt x="73569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057989-0543-4782-B6E5-BBCE429435C6}"/>
              </a:ext>
            </a:extLst>
          </p:cNvPr>
          <p:cNvSpPr/>
          <p:nvPr/>
        </p:nvSpPr>
        <p:spPr>
          <a:xfrm>
            <a:off x="637824" y="4868303"/>
            <a:ext cx="833983" cy="634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549469" y="4868303"/>
            <a:ext cx="11550748" cy="634530"/>
            <a:chOff x="4557863" y="1688159"/>
            <a:chExt cx="4456850" cy="63453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618C657-3F5B-443C-8CB4-CA9CB4B6DCEC}"/>
                </a:ext>
              </a:extLst>
            </p:cNvPr>
            <p:cNvSpPr/>
            <p:nvPr/>
          </p:nvSpPr>
          <p:spPr>
            <a:xfrm>
              <a:off x="4559029" y="1688159"/>
              <a:ext cx="3988340" cy="63453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141834-CC7C-463D-BA72-8CE78958DBAB}"/>
                </a:ext>
              </a:extLst>
            </p:cNvPr>
            <p:cNvSpPr txBox="1"/>
            <p:nvPr/>
          </p:nvSpPr>
          <p:spPr>
            <a:xfrm>
              <a:off x="4557863" y="1805369"/>
              <a:ext cx="44568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16 BOOM BARRIERS </a:t>
              </a:r>
              <a:r>
                <a:rPr lang="en-US" sz="2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(High Speed Toll Plaza Specification) from Magnetic (German)</a:t>
              </a:r>
            </a:p>
          </p:txBody>
        </p:sp>
      </p:grpSp>
      <p:sp>
        <p:nvSpPr>
          <p:cNvPr id="72" name="Freeform: Shape 42">
            <a:extLst>
              <a:ext uri="{FF2B5EF4-FFF2-40B4-BE49-F238E27FC236}">
                <a16:creationId xmlns:a16="http://schemas.microsoft.com/office/drawing/2014/main" id="{6CA8CE9F-43A5-451B-A56F-9124A25DD9B1}"/>
              </a:ext>
            </a:extLst>
          </p:cNvPr>
          <p:cNvSpPr/>
          <p:nvPr/>
        </p:nvSpPr>
        <p:spPr>
          <a:xfrm>
            <a:off x="844887" y="4711011"/>
            <a:ext cx="779595" cy="716650"/>
          </a:xfrm>
          <a:custGeom>
            <a:avLst/>
            <a:gdLst/>
            <a:ahLst/>
            <a:cxnLst/>
            <a:rect l="l" t="t" r="r" b="b"/>
            <a:pathLst>
              <a:path w="754740" h="716650">
                <a:moveTo>
                  <a:pt x="735694" y="0"/>
                </a:moveTo>
                <a:lnTo>
                  <a:pt x="754740" y="27208"/>
                </a:lnTo>
                <a:cubicBezTo>
                  <a:pt x="677107" y="85614"/>
                  <a:pt x="590768" y="175580"/>
                  <a:pt x="495723" y="297108"/>
                </a:cubicBezTo>
                <a:cubicBezTo>
                  <a:pt x="400678" y="418635"/>
                  <a:pt x="328124" y="532182"/>
                  <a:pt x="278062" y="637748"/>
                </a:cubicBezTo>
                <a:lnTo>
                  <a:pt x="237794" y="664955"/>
                </a:lnTo>
                <a:cubicBezTo>
                  <a:pt x="204420" y="688172"/>
                  <a:pt x="181747" y="705404"/>
                  <a:pt x="169775" y="716650"/>
                </a:cubicBezTo>
                <a:cubicBezTo>
                  <a:pt x="165059" y="699600"/>
                  <a:pt x="154720" y="671667"/>
                  <a:pt x="138759" y="632850"/>
                </a:cubicBezTo>
                <a:lnTo>
                  <a:pt x="123522" y="597480"/>
                </a:lnTo>
                <a:cubicBezTo>
                  <a:pt x="101756" y="546693"/>
                  <a:pt x="81532" y="509146"/>
                  <a:pt x="62849" y="484841"/>
                </a:cubicBezTo>
                <a:cubicBezTo>
                  <a:pt x="44167" y="460535"/>
                  <a:pt x="23217" y="444392"/>
                  <a:pt x="0" y="436411"/>
                </a:cubicBezTo>
                <a:cubicBezTo>
                  <a:pt x="39179" y="395055"/>
                  <a:pt x="75093" y="374378"/>
                  <a:pt x="107742" y="374378"/>
                </a:cubicBezTo>
                <a:cubicBezTo>
                  <a:pt x="135675" y="374378"/>
                  <a:pt x="166692" y="412287"/>
                  <a:pt x="200792" y="488106"/>
                </a:cubicBezTo>
                <a:lnTo>
                  <a:pt x="217661" y="526196"/>
                </a:lnTo>
                <a:cubicBezTo>
                  <a:pt x="278969" y="422807"/>
                  <a:pt x="357689" y="322320"/>
                  <a:pt x="453823" y="224736"/>
                </a:cubicBezTo>
                <a:cubicBezTo>
                  <a:pt x="549957" y="127151"/>
                  <a:pt x="643914" y="52239"/>
                  <a:pt x="73569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057989-0543-4782-B6E5-BBCE429435C6}"/>
              </a:ext>
            </a:extLst>
          </p:cNvPr>
          <p:cNvSpPr/>
          <p:nvPr/>
        </p:nvSpPr>
        <p:spPr>
          <a:xfrm>
            <a:off x="637824" y="5660125"/>
            <a:ext cx="833983" cy="634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52222" y="5660125"/>
            <a:ext cx="11565111" cy="634530"/>
            <a:chOff x="4559029" y="1688159"/>
            <a:chExt cx="4462391" cy="63453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618C657-3F5B-443C-8CB4-CA9CB4B6DCEC}"/>
                </a:ext>
              </a:extLst>
            </p:cNvPr>
            <p:cNvSpPr/>
            <p:nvPr/>
          </p:nvSpPr>
          <p:spPr>
            <a:xfrm>
              <a:off x="4559029" y="1688159"/>
              <a:ext cx="3988340" cy="63453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7141834-CC7C-463D-BA72-8CE78958DBAB}"/>
                </a:ext>
              </a:extLst>
            </p:cNvPr>
            <p:cNvSpPr txBox="1"/>
            <p:nvPr/>
          </p:nvSpPr>
          <p:spPr>
            <a:xfrm>
              <a:off x="4565928" y="1805369"/>
              <a:ext cx="4455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200+ BIOMETRIC MACHINES</a:t>
              </a:r>
              <a:r>
                <a:rPr lang="en-US" sz="2200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 </a:t>
              </a:r>
              <a:r>
                <a:rPr lang="en-US" sz="2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from Suprema  installed for Staff/student in/out logs </a:t>
              </a:r>
            </a:p>
          </p:txBody>
        </p:sp>
      </p:grpSp>
      <p:sp>
        <p:nvSpPr>
          <p:cNvPr id="77" name="Freeform: Shape 42">
            <a:extLst>
              <a:ext uri="{FF2B5EF4-FFF2-40B4-BE49-F238E27FC236}">
                <a16:creationId xmlns:a16="http://schemas.microsoft.com/office/drawing/2014/main" id="{6CA8CE9F-43A5-451B-A56F-9124A25DD9B1}"/>
              </a:ext>
            </a:extLst>
          </p:cNvPr>
          <p:cNvSpPr/>
          <p:nvPr/>
        </p:nvSpPr>
        <p:spPr>
          <a:xfrm>
            <a:off x="844887" y="5502833"/>
            <a:ext cx="779595" cy="716650"/>
          </a:xfrm>
          <a:custGeom>
            <a:avLst/>
            <a:gdLst/>
            <a:ahLst/>
            <a:cxnLst/>
            <a:rect l="l" t="t" r="r" b="b"/>
            <a:pathLst>
              <a:path w="754740" h="716650">
                <a:moveTo>
                  <a:pt x="735694" y="0"/>
                </a:moveTo>
                <a:lnTo>
                  <a:pt x="754740" y="27208"/>
                </a:lnTo>
                <a:cubicBezTo>
                  <a:pt x="677107" y="85614"/>
                  <a:pt x="590768" y="175580"/>
                  <a:pt x="495723" y="297108"/>
                </a:cubicBezTo>
                <a:cubicBezTo>
                  <a:pt x="400678" y="418635"/>
                  <a:pt x="328124" y="532182"/>
                  <a:pt x="278062" y="637748"/>
                </a:cubicBezTo>
                <a:lnTo>
                  <a:pt x="237794" y="664955"/>
                </a:lnTo>
                <a:cubicBezTo>
                  <a:pt x="204420" y="688172"/>
                  <a:pt x="181747" y="705404"/>
                  <a:pt x="169775" y="716650"/>
                </a:cubicBezTo>
                <a:cubicBezTo>
                  <a:pt x="165059" y="699600"/>
                  <a:pt x="154720" y="671667"/>
                  <a:pt x="138759" y="632850"/>
                </a:cubicBezTo>
                <a:lnTo>
                  <a:pt x="123522" y="597480"/>
                </a:lnTo>
                <a:cubicBezTo>
                  <a:pt x="101756" y="546693"/>
                  <a:pt x="81532" y="509146"/>
                  <a:pt x="62849" y="484841"/>
                </a:cubicBezTo>
                <a:cubicBezTo>
                  <a:pt x="44167" y="460535"/>
                  <a:pt x="23217" y="444392"/>
                  <a:pt x="0" y="436411"/>
                </a:cubicBezTo>
                <a:cubicBezTo>
                  <a:pt x="39179" y="395055"/>
                  <a:pt x="75093" y="374378"/>
                  <a:pt x="107742" y="374378"/>
                </a:cubicBezTo>
                <a:cubicBezTo>
                  <a:pt x="135675" y="374378"/>
                  <a:pt x="166692" y="412287"/>
                  <a:pt x="200792" y="488106"/>
                </a:cubicBezTo>
                <a:lnTo>
                  <a:pt x="217661" y="526196"/>
                </a:lnTo>
                <a:cubicBezTo>
                  <a:pt x="278969" y="422807"/>
                  <a:pt x="357689" y="322320"/>
                  <a:pt x="453823" y="224736"/>
                </a:cubicBezTo>
                <a:cubicBezTo>
                  <a:pt x="549957" y="127151"/>
                  <a:pt x="643914" y="52239"/>
                  <a:pt x="73569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A03B8-1BC9-CB07-1B9D-F6983D22C8BF}"/>
              </a:ext>
            </a:extLst>
          </p:cNvPr>
          <p:cNvSpPr txBox="1"/>
          <p:nvPr/>
        </p:nvSpPr>
        <p:spPr>
          <a:xfrm>
            <a:off x="1820631" y="505444"/>
            <a:ext cx="8550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Highlights of Access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316557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7" grpId="0" animBg="1"/>
      <p:bldP spid="62" grpId="0" animBg="1"/>
      <p:bldP spid="67" grpId="0" animBg="1"/>
      <p:bldP spid="72" grpId="0" animBg="1"/>
      <p:bldP spid="7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E70258A-46DE-4D7C-9738-01BF8174A8CE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C08D3AA-8B85-4C35-809E-840D02160D70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C13E16-9FF0-4F43-B3DB-04630DD9CF14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EEB1A2-53B2-493F-8886-8D2165319D97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53680" y="544708"/>
            <a:ext cx="8284640" cy="646331"/>
          </a:xfr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cs typeface="+mn-cs"/>
              </a:rPr>
              <a:t>Features of Access Control System</a:t>
            </a:r>
          </a:p>
        </p:txBody>
      </p:sp>
      <p:sp>
        <p:nvSpPr>
          <p:cNvPr id="65" name="Freeform 64"/>
          <p:cNvSpPr/>
          <p:nvPr/>
        </p:nvSpPr>
        <p:spPr bwMode="auto">
          <a:xfrm>
            <a:off x="514351" y="1998865"/>
            <a:ext cx="4434684" cy="4175622"/>
          </a:xfrm>
          <a:custGeom>
            <a:avLst/>
            <a:gdLst>
              <a:gd name="connsiteX0" fmla="*/ 3945870 w 4175622"/>
              <a:gd name="connsiteY0" fmla="*/ 3828385 h 4175622"/>
              <a:gd name="connsiteX1" fmla="*/ 3855870 w 4175622"/>
              <a:gd name="connsiteY1" fmla="*/ 3918385 h 4175622"/>
              <a:gd name="connsiteX2" fmla="*/ 3945870 w 4175622"/>
              <a:gd name="connsiteY2" fmla="*/ 4008385 h 4175622"/>
              <a:gd name="connsiteX3" fmla="*/ 4035870 w 4175622"/>
              <a:gd name="connsiteY3" fmla="*/ 3918385 h 4175622"/>
              <a:gd name="connsiteX4" fmla="*/ 3945870 w 4175622"/>
              <a:gd name="connsiteY4" fmla="*/ 3828385 h 4175622"/>
              <a:gd name="connsiteX5" fmla="*/ 3945870 w 4175622"/>
              <a:gd name="connsiteY5" fmla="*/ 3223223 h 4175622"/>
              <a:gd name="connsiteX6" fmla="*/ 3855870 w 4175622"/>
              <a:gd name="connsiteY6" fmla="*/ 3313223 h 4175622"/>
              <a:gd name="connsiteX7" fmla="*/ 3945870 w 4175622"/>
              <a:gd name="connsiteY7" fmla="*/ 3403223 h 4175622"/>
              <a:gd name="connsiteX8" fmla="*/ 4035870 w 4175622"/>
              <a:gd name="connsiteY8" fmla="*/ 3313223 h 4175622"/>
              <a:gd name="connsiteX9" fmla="*/ 3945870 w 4175622"/>
              <a:gd name="connsiteY9" fmla="*/ 3223223 h 4175622"/>
              <a:gd name="connsiteX10" fmla="*/ 3945870 w 4175622"/>
              <a:gd name="connsiteY10" fmla="*/ 2618062 h 4175622"/>
              <a:gd name="connsiteX11" fmla="*/ 3855870 w 4175622"/>
              <a:gd name="connsiteY11" fmla="*/ 2708062 h 4175622"/>
              <a:gd name="connsiteX12" fmla="*/ 3945870 w 4175622"/>
              <a:gd name="connsiteY12" fmla="*/ 2798062 h 4175622"/>
              <a:gd name="connsiteX13" fmla="*/ 4035870 w 4175622"/>
              <a:gd name="connsiteY13" fmla="*/ 2708062 h 4175622"/>
              <a:gd name="connsiteX14" fmla="*/ 3945870 w 4175622"/>
              <a:gd name="connsiteY14" fmla="*/ 2618062 h 4175622"/>
              <a:gd name="connsiteX15" fmla="*/ 3945870 w 4175622"/>
              <a:gd name="connsiteY15" fmla="*/ 2012901 h 4175622"/>
              <a:gd name="connsiteX16" fmla="*/ 3855870 w 4175622"/>
              <a:gd name="connsiteY16" fmla="*/ 2102901 h 4175622"/>
              <a:gd name="connsiteX17" fmla="*/ 3945870 w 4175622"/>
              <a:gd name="connsiteY17" fmla="*/ 2192901 h 4175622"/>
              <a:gd name="connsiteX18" fmla="*/ 4035870 w 4175622"/>
              <a:gd name="connsiteY18" fmla="*/ 2102901 h 4175622"/>
              <a:gd name="connsiteX19" fmla="*/ 3945870 w 4175622"/>
              <a:gd name="connsiteY19" fmla="*/ 2012901 h 4175622"/>
              <a:gd name="connsiteX20" fmla="*/ 3945870 w 4175622"/>
              <a:gd name="connsiteY20" fmla="*/ 1407740 h 4175622"/>
              <a:gd name="connsiteX21" fmla="*/ 3855870 w 4175622"/>
              <a:gd name="connsiteY21" fmla="*/ 1497740 h 4175622"/>
              <a:gd name="connsiteX22" fmla="*/ 3945870 w 4175622"/>
              <a:gd name="connsiteY22" fmla="*/ 1587740 h 4175622"/>
              <a:gd name="connsiteX23" fmla="*/ 4035870 w 4175622"/>
              <a:gd name="connsiteY23" fmla="*/ 1497740 h 4175622"/>
              <a:gd name="connsiteX24" fmla="*/ 3945870 w 4175622"/>
              <a:gd name="connsiteY24" fmla="*/ 1407740 h 4175622"/>
              <a:gd name="connsiteX25" fmla="*/ 3945870 w 4175622"/>
              <a:gd name="connsiteY25" fmla="*/ 802579 h 4175622"/>
              <a:gd name="connsiteX26" fmla="*/ 3855870 w 4175622"/>
              <a:gd name="connsiteY26" fmla="*/ 892579 h 4175622"/>
              <a:gd name="connsiteX27" fmla="*/ 3945870 w 4175622"/>
              <a:gd name="connsiteY27" fmla="*/ 982579 h 4175622"/>
              <a:gd name="connsiteX28" fmla="*/ 4035870 w 4175622"/>
              <a:gd name="connsiteY28" fmla="*/ 892579 h 4175622"/>
              <a:gd name="connsiteX29" fmla="*/ 3945870 w 4175622"/>
              <a:gd name="connsiteY29" fmla="*/ 802579 h 4175622"/>
              <a:gd name="connsiteX30" fmla="*/ 3945870 w 4175622"/>
              <a:gd name="connsiteY30" fmla="*/ 197419 h 4175622"/>
              <a:gd name="connsiteX31" fmla="*/ 3855870 w 4175622"/>
              <a:gd name="connsiteY31" fmla="*/ 287418 h 4175622"/>
              <a:gd name="connsiteX32" fmla="*/ 3945870 w 4175622"/>
              <a:gd name="connsiteY32" fmla="*/ 377418 h 4175622"/>
              <a:gd name="connsiteX33" fmla="*/ 4035870 w 4175622"/>
              <a:gd name="connsiteY33" fmla="*/ 287418 h 4175622"/>
              <a:gd name="connsiteX34" fmla="*/ 3945870 w 4175622"/>
              <a:gd name="connsiteY34" fmla="*/ 197419 h 4175622"/>
              <a:gd name="connsiteX35" fmla="*/ 77082 w 4175622"/>
              <a:gd name="connsiteY35" fmla="*/ 0 h 4175622"/>
              <a:gd name="connsiteX36" fmla="*/ 4098540 w 4175622"/>
              <a:gd name="connsiteY36" fmla="*/ 0 h 4175622"/>
              <a:gd name="connsiteX37" fmla="*/ 4175622 w 4175622"/>
              <a:gd name="connsiteY37" fmla="*/ 77082 h 4175622"/>
              <a:gd name="connsiteX38" fmla="*/ 4175622 w 4175622"/>
              <a:gd name="connsiteY38" fmla="*/ 4098540 h 4175622"/>
              <a:gd name="connsiteX39" fmla="*/ 4098540 w 4175622"/>
              <a:gd name="connsiteY39" fmla="*/ 4175622 h 4175622"/>
              <a:gd name="connsiteX40" fmla="*/ 77082 w 4175622"/>
              <a:gd name="connsiteY40" fmla="*/ 4175622 h 4175622"/>
              <a:gd name="connsiteX41" fmla="*/ 0 w 4175622"/>
              <a:gd name="connsiteY41" fmla="*/ 4098540 h 4175622"/>
              <a:gd name="connsiteX42" fmla="*/ 0 w 4175622"/>
              <a:gd name="connsiteY42" fmla="*/ 77082 h 4175622"/>
              <a:gd name="connsiteX43" fmla="*/ 77082 w 4175622"/>
              <a:gd name="connsiteY43" fmla="*/ 0 h 417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175622" h="4175622">
                <a:moveTo>
                  <a:pt x="3945870" y="3828385"/>
                </a:moveTo>
                <a:cubicBezTo>
                  <a:pt x="3896164" y="3828385"/>
                  <a:pt x="3855870" y="3868679"/>
                  <a:pt x="3855870" y="3918385"/>
                </a:cubicBezTo>
                <a:cubicBezTo>
                  <a:pt x="3855870" y="3968091"/>
                  <a:pt x="3896164" y="4008385"/>
                  <a:pt x="3945870" y="4008385"/>
                </a:cubicBezTo>
                <a:cubicBezTo>
                  <a:pt x="3995576" y="4008385"/>
                  <a:pt x="4035870" y="3968091"/>
                  <a:pt x="4035870" y="3918385"/>
                </a:cubicBezTo>
                <a:cubicBezTo>
                  <a:pt x="4035870" y="3868679"/>
                  <a:pt x="3995576" y="3828385"/>
                  <a:pt x="3945870" y="3828385"/>
                </a:cubicBezTo>
                <a:close/>
                <a:moveTo>
                  <a:pt x="3945870" y="3223223"/>
                </a:moveTo>
                <a:cubicBezTo>
                  <a:pt x="3896164" y="3223223"/>
                  <a:pt x="3855870" y="3263517"/>
                  <a:pt x="3855870" y="3313223"/>
                </a:cubicBezTo>
                <a:cubicBezTo>
                  <a:pt x="3855870" y="3362929"/>
                  <a:pt x="3896164" y="3403223"/>
                  <a:pt x="3945870" y="3403223"/>
                </a:cubicBezTo>
                <a:cubicBezTo>
                  <a:pt x="3995576" y="3403223"/>
                  <a:pt x="4035870" y="3362929"/>
                  <a:pt x="4035870" y="3313223"/>
                </a:cubicBezTo>
                <a:cubicBezTo>
                  <a:pt x="4035870" y="3263517"/>
                  <a:pt x="3995576" y="3223223"/>
                  <a:pt x="3945870" y="3223223"/>
                </a:cubicBezTo>
                <a:close/>
                <a:moveTo>
                  <a:pt x="3945870" y="2618062"/>
                </a:moveTo>
                <a:cubicBezTo>
                  <a:pt x="3896164" y="2618062"/>
                  <a:pt x="3855870" y="2658356"/>
                  <a:pt x="3855870" y="2708062"/>
                </a:cubicBezTo>
                <a:cubicBezTo>
                  <a:pt x="3855870" y="2757768"/>
                  <a:pt x="3896164" y="2798062"/>
                  <a:pt x="3945870" y="2798062"/>
                </a:cubicBezTo>
                <a:cubicBezTo>
                  <a:pt x="3995576" y="2798062"/>
                  <a:pt x="4035870" y="2757768"/>
                  <a:pt x="4035870" y="2708062"/>
                </a:cubicBezTo>
                <a:cubicBezTo>
                  <a:pt x="4035870" y="2658356"/>
                  <a:pt x="3995576" y="2618062"/>
                  <a:pt x="3945870" y="2618062"/>
                </a:cubicBezTo>
                <a:close/>
                <a:moveTo>
                  <a:pt x="3945870" y="2012901"/>
                </a:moveTo>
                <a:cubicBezTo>
                  <a:pt x="3896164" y="2012901"/>
                  <a:pt x="3855870" y="2053195"/>
                  <a:pt x="3855870" y="2102901"/>
                </a:cubicBezTo>
                <a:cubicBezTo>
                  <a:pt x="3855870" y="2152607"/>
                  <a:pt x="3896164" y="2192901"/>
                  <a:pt x="3945870" y="2192901"/>
                </a:cubicBezTo>
                <a:cubicBezTo>
                  <a:pt x="3995576" y="2192901"/>
                  <a:pt x="4035870" y="2152607"/>
                  <a:pt x="4035870" y="2102901"/>
                </a:cubicBezTo>
                <a:cubicBezTo>
                  <a:pt x="4035870" y="2053195"/>
                  <a:pt x="3995576" y="2012901"/>
                  <a:pt x="3945870" y="2012901"/>
                </a:cubicBezTo>
                <a:close/>
                <a:moveTo>
                  <a:pt x="3945870" y="1407740"/>
                </a:moveTo>
                <a:cubicBezTo>
                  <a:pt x="3896164" y="1407740"/>
                  <a:pt x="3855870" y="1448034"/>
                  <a:pt x="3855870" y="1497740"/>
                </a:cubicBezTo>
                <a:cubicBezTo>
                  <a:pt x="3855870" y="1547446"/>
                  <a:pt x="3896164" y="1587740"/>
                  <a:pt x="3945870" y="1587740"/>
                </a:cubicBezTo>
                <a:cubicBezTo>
                  <a:pt x="3995576" y="1587740"/>
                  <a:pt x="4035870" y="1547446"/>
                  <a:pt x="4035870" y="1497740"/>
                </a:cubicBezTo>
                <a:cubicBezTo>
                  <a:pt x="4035870" y="1448034"/>
                  <a:pt x="3995576" y="1407740"/>
                  <a:pt x="3945870" y="1407740"/>
                </a:cubicBezTo>
                <a:close/>
                <a:moveTo>
                  <a:pt x="3945870" y="802579"/>
                </a:moveTo>
                <a:cubicBezTo>
                  <a:pt x="3896164" y="802579"/>
                  <a:pt x="3855870" y="842873"/>
                  <a:pt x="3855870" y="892579"/>
                </a:cubicBezTo>
                <a:cubicBezTo>
                  <a:pt x="3855870" y="942285"/>
                  <a:pt x="3896164" y="982579"/>
                  <a:pt x="3945870" y="982579"/>
                </a:cubicBezTo>
                <a:cubicBezTo>
                  <a:pt x="3995576" y="982579"/>
                  <a:pt x="4035870" y="942285"/>
                  <a:pt x="4035870" y="892579"/>
                </a:cubicBezTo>
                <a:cubicBezTo>
                  <a:pt x="4035870" y="842873"/>
                  <a:pt x="3995576" y="802579"/>
                  <a:pt x="3945870" y="802579"/>
                </a:cubicBezTo>
                <a:close/>
                <a:moveTo>
                  <a:pt x="3945870" y="197419"/>
                </a:moveTo>
                <a:cubicBezTo>
                  <a:pt x="3896164" y="197419"/>
                  <a:pt x="3855870" y="237712"/>
                  <a:pt x="3855870" y="287418"/>
                </a:cubicBezTo>
                <a:cubicBezTo>
                  <a:pt x="3855870" y="337124"/>
                  <a:pt x="3896164" y="377418"/>
                  <a:pt x="3945870" y="377418"/>
                </a:cubicBezTo>
                <a:cubicBezTo>
                  <a:pt x="3995576" y="377418"/>
                  <a:pt x="4035870" y="337124"/>
                  <a:pt x="4035870" y="287418"/>
                </a:cubicBezTo>
                <a:cubicBezTo>
                  <a:pt x="4035870" y="237712"/>
                  <a:pt x="3995576" y="197419"/>
                  <a:pt x="3945870" y="197419"/>
                </a:cubicBezTo>
                <a:close/>
                <a:moveTo>
                  <a:pt x="77082" y="0"/>
                </a:moveTo>
                <a:lnTo>
                  <a:pt x="4098540" y="0"/>
                </a:lnTo>
                <a:cubicBezTo>
                  <a:pt x="4141111" y="0"/>
                  <a:pt x="4175622" y="34512"/>
                  <a:pt x="4175622" y="77082"/>
                </a:cubicBezTo>
                <a:lnTo>
                  <a:pt x="4175622" y="4098540"/>
                </a:lnTo>
                <a:cubicBezTo>
                  <a:pt x="4175622" y="4141111"/>
                  <a:pt x="4141111" y="4175622"/>
                  <a:pt x="4098540" y="4175622"/>
                </a:cubicBezTo>
                <a:lnTo>
                  <a:pt x="77082" y="4175622"/>
                </a:lnTo>
                <a:cubicBezTo>
                  <a:pt x="34512" y="4175622"/>
                  <a:pt x="0" y="4141111"/>
                  <a:pt x="0" y="4098540"/>
                </a:cubicBezTo>
                <a:lnTo>
                  <a:pt x="0" y="77082"/>
                </a:lnTo>
                <a:cubicBezTo>
                  <a:pt x="0" y="34512"/>
                  <a:pt x="34512" y="0"/>
                  <a:pt x="7708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grpSp>
        <p:nvGrpSpPr>
          <p:cNvPr id="51" name="Group 50"/>
          <p:cNvGrpSpPr/>
          <p:nvPr/>
        </p:nvGrpSpPr>
        <p:grpSpPr>
          <a:xfrm>
            <a:off x="4726935" y="1862457"/>
            <a:ext cx="6969765" cy="804382"/>
            <a:chOff x="5569259" y="1729303"/>
            <a:chExt cx="4000869" cy="804382"/>
          </a:xfrm>
        </p:grpSpPr>
        <p:grpSp>
          <p:nvGrpSpPr>
            <p:cNvPr id="23" name="Group 22"/>
            <p:cNvGrpSpPr/>
            <p:nvPr/>
          </p:nvGrpSpPr>
          <p:grpSpPr>
            <a:xfrm>
              <a:off x="6011662" y="1729303"/>
              <a:ext cx="3558466" cy="804382"/>
              <a:chOff x="5029200" y="1996207"/>
              <a:chExt cx="3124200" cy="80105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5029200" y="2133600"/>
                <a:ext cx="3124200" cy="533400"/>
              </a:xfrm>
              <a:prstGeom prst="roundRect">
                <a:avLst>
                  <a:gd name="adj" fmla="val 16668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095799" y="1996207"/>
                <a:ext cx="3048000" cy="8010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000" b="1" dirty="0">
                    <a:solidFill>
                      <a:srgbClr val="FFC000"/>
                    </a:solidFill>
                    <a:latin typeface="Bahnschrift" panose="020B0502040204020203" pitchFamily="34" charset="0"/>
                  </a:rPr>
                  <a:t>Time based and location based </a:t>
                </a:r>
                <a:r>
                  <a:rPr lang="en-US" sz="2000" dirty="0">
                    <a:latin typeface="Bahnschrift" panose="020B0502040204020203" pitchFamily="34" charset="0"/>
                  </a:rPr>
                  <a:t>access can be given</a:t>
                </a:r>
              </a:p>
            </p:txBody>
          </p:sp>
        </p:grpSp>
        <p:cxnSp>
          <p:nvCxnSpPr>
            <p:cNvPr id="37" name="Straight Connector 36"/>
            <p:cNvCxnSpPr/>
            <p:nvPr/>
          </p:nvCxnSpPr>
          <p:spPr>
            <a:xfrm flipV="1">
              <a:off x="5569259" y="2132858"/>
              <a:ext cx="489751" cy="444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726935" y="2609508"/>
            <a:ext cx="6969763" cy="712002"/>
            <a:chOff x="5569259" y="2476354"/>
            <a:chExt cx="4000868" cy="712002"/>
          </a:xfrm>
        </p:grpSpPr>
        <p:grpSp>
          <p:nvGrpSpPr>
            <p:cNvPr id="24" name="Group 23"/>
            <p:cNvGrpSpPr/>
            <p:nvPr/>
          </p:nvGrpSpPr>
          <p:grpSpPr>
            <a:xfrm>
              <a:off x="6011661" y="2476354"/>
              <a:ext cx="3558466" cy="712002"/>
              <a:chOff x="5029200" y="2743200"/>
              <a:chExt cx="3124200" cy="709053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5029200" y="2743200"/>
                <a:ext cx="3124200" cy="533400"/>
              </a:xfrm>
              <a:prstGeom prst="roundRect">
                <a:avLst>
                  <a:gd name="adj" fmla="val 16668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099572" y="2839250"/>
                <a:ext cx="3003857" cy="613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1600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Controllers can store </a:t>
                </a:r>
                <a:r>
                  <a:rPr lang="en-US" sz="1600" b="1" dirty="0">
                    <a:solidFill>
                      <a:srgbClr val="FFC000"/>
                    </a:solidFill>
                    <a:latin typeface="Bahnschrift" panose="020B0502040204020203" pitchFamily="34" charset="0"/>
                  </a:rPr>
                  <a:t>2 lakhs transaction logs </a:t>
                </a:r>
                <a:r>
                  <a:rPr lang="en-US" sz="1600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without network</a:t>
                </a:r>
              </a:p>
              <a:p>
                <a:pPr lvl="0">
                  <a:defRPr/>
                </a:pPr>
                <a:endParaRPr lang="en-US" dirty="0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 flipV="1">
              <a:off x="5569259" y="2741947"/>
              <a:ext cx="489751" cy="444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726935" y="3218601"/>
            <a:ext cx="7120961" cy="523891"/>
            <a:chOff x="5569259" y="3085447"/>
            <a:chExt cx="4087660" cy="523891"/>
          </a:xfrm>
        </p:grpSpPr>
        <p:grpSp>
          <p:nvGrpSpPr>
            <p:cNvPr id="25" name="Group 24"/>
            <p:cNvGrpSpPr/>
            <p:nvPr/>
          </p:nvGrpSpPr>
          <p:grpSpPr>
            <a:xfrm>
              <a:off x="6011662" y="3085447"/>
              <a:ext cx="3645257" cy="523891"/>
              <a:chOff x="5029200" y="3352800"/>
              <a:chExt cx="3200399" cy="53340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5029200" y="3352800"/>
                <a:ext cx="3124200" cy="533400"/>
              </a:xfrm>
              <a:prstGeom prst="roundRect">
                <a:avLst>
                  <a:gd name="adj" fmla="val 16668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05400" y="3395748"/>
                <a:ext cx="3124199" cy="376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More than </a:t>
                </a:r>
                <a:r>
                  <a:rPr lang="en-US" b="1" dirty="0">
                    <a:solidFill>
                      <a:srgbClr val="FFC000"/>
                    </a:solidFill>
                    <a:latin typeface="Bahnschrift" panose="020B0502040204020203" pitchFamily="34" charset="0"/>
                  </a:rPr>
                  <a:t>300 controllers </a:t>
                </a:r>
                <a:r>
                  <a:rPr lang="en-US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can be attached to the system</a:t>
                </a:r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 flipV="1">
              <a:off x="5569259" y="3347374"/>
              <a:ext cx="489751" cy="444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726935" y="3815962"/>
            <a:ext cx="6969765" cy="535619"/>
            <a:chOff x="5569259" y="3682808"/>
            <a:chExt cx="4000869" cy="535619"/>
          </a:xfrm>
        </p:grpSpPr>
        <p:grpSp>
          <p:nvGrpSpPr>
            <p:cNvPr id="26" name="Group 25"/>
            <p:cNvGrpSpPr/>
            <p:nvPr/>
          </p:nvGrpSpPr>
          <p:grpSpPr>
            <a:xfrm>
              <a:off x="6011662" y="3682808"/>
              <a:ext cx="3558466" cy="535619"/>
              <a:chOff x="5029200" y="3962400"/>
              <a:chExt cx="3124200" cy="533400"/>
            </a:xfr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</p:grpSpPr>
          <p:sp>
            <p:nvSpPr>
              <p:cNvPr id="10" name="Rounded Rectangle 9"/>
              <p:cNvSpPr/>
              <p:nvPr/>
            </p:nvSpPr>
            <p:spPr>
              <a:xfrm>
                <a:off x="5029200" y="3962400"/>
                <a:ext cx="3124200" cy="533400"/>
              </a:xfrm>
              <a:prstGeom prst="roundRect">
                <a:avLst>
                  <a:gd name="adj" fmla="val 1666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05400" y="4009504"/>
                <a:ext cx="2120845" cy="36780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More than </a:t>
                </a:r>
                <a:r>
                  <a:rPr lang="en-US" b="1" dirty="0">
                    <a:solidFill>
                      <a:srgbClr val="FFC000"/>
                    </a:solidFill>
                    <a:latin typeface="Bahnschrift" panose="020B0502040204020203" pitchFamily="34" charset="0"/>
                  </a:rPr>
                  <a:t>600 gates </a:t>
                </a:r>
                <a:r>
                  <a:rPr lang="en-US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can be controlled </a:t>
                </a:r>
              </a:p>
            </p:txBody>
          </p:sp>
        </p:grpSp>
        <p:cxnSp>
          <p:nvCxnSpPr>
            <p:cNvPr id="44" name="Straight Connector 43"/>
            <p:cNvCxnSpPr/>
            <p:nvPr/>
          </p:nvCxnSpPr>
          <p:spPr>
            <a:xfrm flipV="1">
              <a:off x="5569259" y="3953522"/>
              <a:ext cx="489751" cy="444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726935" y="4425051"/>
            <a:ext cx="6969765" cy="535619"/>
            <a:chOff x="5569259" y="4291897"/>
            <a:chExt cx="4000869" cy="535619"/>
          </a:xfrm>
        </p:grpSpPr>
        <p:grpSp>
          <p:nvGrpSpPr>
            <p:cNvPr id="27" name="Group 26"/>
            <p:cNvGrpSpPr/>
            <p:nvPr/>
          </p:nvGrpSpPr>
          <p:grpSpPr>
            <a:xfrm>
              <a:off x="6011662" y="4291897"/>
              <a:ext cx="3558466" cy="535619"/>
              <a:chOff x="5029200" y="4572000"/>
              <a:chExt cx="3124200" cy="533400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5029200" y="4572000"/>
                <a:ext cx="3124200" cy="533400"/>
              </a:xfrm>
              <a:prstGeom prst="roundRect">
                <a:avLst>
                  <a:gd name="adj" fmla="val 16668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05400" y="4623260"/>
                <a:ext cx="2494085" cy="367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solidFill>
                      <a:srgbClr val="FFC000"/>
                    </a:solidFill>
                    <a:latin typeface="Bahnschrift" panose="020B0502040204020203" pitchFamily="34" charset="0"/>
                  </a:rPr>
                  <a:t>Emergency call </a:t>
                </a:r>
                <a:r>
                  <a:rPr lang="en-US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possible from remote location</a:t>
                </a:r>
              </a:p>
            </p:txBody>
          </p:sp>
        </p:grpSp>
        <p:cxnSp>
          <p:nvCxnSpPr>
            <p:cNvPr id="45" name="Straight Connector 44"/>
            <p:cNvCxnSpPr/>
            <p:nvPr/>
          </p:nvCxnSpPr>
          <p:spPr>
            <a:xfrm flipV="1">
              <a:off x="5569259" y="4559670"/>
              <a:ext cx="489751" cy="444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726935" y="5034140"/>
            <a:ext cx="6969765" cy="535619"/>
            <a:chOff x="5569259" y="4900986"/>
            <a:chExt cx="4000869" cy="535619"/>
          </a:xfrm>
        </p:grpSpPr>
        <p:grpSp>
          <p:nvGrpSpPr>
            <p:cNvPr id="28" name="Group 27"/>
            <p:cNvGrpSpPr/>
            <p:nvPr/>
          </p:nvGrpSpPr>
          <p:grpSpPr>
            <a:xfrm>
              <a:off x="6011662" y="4900986"/>
              <a:ext cx="3558466" cy="535619"/>
              <a:chOff x="5029200" y="5181600"/>
              <a:chExt cx="3124200" cy="5334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5029200" y="5181600"/>
                <a:ext cx="3124200" cy="533400"/>
              </a:xfrm>
              <a:prstGeom prst="roundRect">
                <a:avLst>
                  <a:gd name="adj" fmla="val 16668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105400" y="5237018"/>
                <a:ext cx="1642581" cy="367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Integration with </a:t>
                </a:r>
                <a:r>
                  <a:rPr lang="en-US" b="1" dirty="0">
                    <a:solidFill>
                      <a:srgbClr val="FFC000"/>
                    </a:solidFill>
                    <a:latin typeface="Bahnschrift" panose="020B0502040204020203" pitchFamily="34" charset="0"/>
                  </a:rPr>
                  <a:t>fire and CCTV</a:t>
                </a:r>
              </a:p>
            </p:txBody>
          </p:sp>
        </p:grpSp>
        <p:cxnSp>
          <p:nvCxnSpPr>
            <p:cNvPr id="46" name="Straight Connector 45"/>
            <p:cNvCxnSpPr/>
            <p:nvPr/>
          </p:nvCxnSpPr>
          <p:spPr>
            <a:xfrm flipV="1">
              <a:off x="5569259" y="5165818"/>
              <a:ext cx="489751" cy="444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726935" y="5643227"/>
            <a:ext cx="6969765" cy="535619"/>
            <a:chOff x="5569259" y="5510073"/>
            <a:chExt cx="4000869" cy="535619"/>
          </a:xfrm>
        </p:grpSpPr>
        <p:grpSp>
          <p:nvGrpSpPr>
            <p:cNvPr id="29" name="Group 28"/>
            <p:cNvGrpSpPr/>
            <p:nvPr/>
          </p:nvGrpSpPr>
          <p:grpSpPr>
            <a:xfrm>
              <a:off x="6011662" y="5510073"/>
              <a:ext cx="3558466" cy="535619"/>
              <a:chOff x="5029200" y="5181600"/>
              <a:chExt cx="3124200" cy="533400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5029200" y="5181600"/>
                <a:ext cx="3124200" cy="533400"/>
              </a:xfrm>
              <a:prstGeom prst="roundRect">
                <a:avLst>
                  <a:gd name="adj" fmla="val 16668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05400" y="5237018"/>
                <a:ext cx="2677474" cy="367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Integration with </a:t>
                </a:r>
                <a:r>
                  <a:rPr lang="en-US" b="1" dirty="0">
                    <a:solidFill>
                      <a:srgbClr val="FFC000"/>
                    </a:solidFill>
                    <a:latin typeface="Bahnschrift" panose="020B0502040204020203" pitchFamily="34" charset="0"/>
                  </a:rPr>
                  <a:t>Elevators/Lifts interface</a:t>
                </a:r>
                <a:r>
                  <a:rPr lang="en-US" dirty="0">
                    <a:solidFill>
                      <a:prstClr val="white"/>
                    </a:solidFill>
                    <a:latin typeface="Bahnschrift" panose="020B0502040204020203" pitchFamily="34" charset="0"/>
                  </a:rPr>
                  <a:t> possible</a:t>
                </a:r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 flipV="1">
              <a:off x="5569259" y="5771964"/>
              <a:ext cx="489751" cy="444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205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4B660AA-9C0C-4CB8-B8E4-ADB087142B6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D3BC76-34CC-4E59-A1BC-DCB6D61D72F5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>
                <a:latin typeface="Bahnschrift SemiBold" panose="020B0502040204020203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44AC8D-394C-4AA1-91EC-9F10E074387B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BF5056-9483-4D79-852E-9196397A50E7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66774CD-39AE-4E90-8AA3-DC2D25AD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51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Massive Smart Card Distribution Exercise</a:t>
            </a:r>
            <a:endParaRPr lang="en-I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EC53F-3B79-43D9-B601-2CEFB76D542D}"/>
              </a:ext>
            </a:extLst>
          </p:cNvPr>
          <p:cNvSpPr/>
          <p:nvPr/>
        </p:nvSpPr>
        <p:spPr>
          <a:xfrm>
            <a:off x="292399" y="2654148"/>
            <a:ext cx="6127427" cy="1232052"/>
          </a:xfrm>
          <a:prstGeom prst="ellipse">
            <a:avLst/>
          </a:prstGeom>
          <a:gradFill flip="none" rotWithShape="1">
            <a:gsLst>
              <a:gs pos="11039">
                <a:schemeClr val="tx1">
                  <a:lumMod val="85000"/>
                  <a:lumOff val="15000"/>
                </a:schemeClr>
              </a:gs>
              <a:gs pos="37000">
                <a:schemeClr val="tx1">
                  <a:lumMod val="85000"/>
                  <a:lumOff val="15000"/>
                  <a:alpha val="61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0E94A7-C43F-4E5C-A9D4-AD5E8AA79D1C}"/>
              </a:ext>
            </a:extLst>
          </p:cNvPr>
          <p:cNvSpPr/>
          <p:nvPr/>
        </p:nvSpPr>
        <p:spPr>
          <a:xfrm>
            <a:off x="5761784" y="3429000"/>
            <a:ext cx="6127427" cy="1232052"/>
          </a:xfrm>
          <a:prstGeom prst="ellipse">
            <a:avLst/>
          </a:prstGeom>
          <a:gradFill flip="none" rotWithShape="1">
            <a:gsLst>
              <a:gs pos="11039">
                <a:schemeClr val="tx1">
                  <a:lumMod val="85000"/>
                  <a:lumOff val="15000"/>
                </a:schemeClr>
              </a:gs>
              <a:gs pos="37000">
                <a:schemeClr val="tx1">
                  <a:lumMod val="85000"/>
                  <a:lumOff val="15000"/>
                  <a:alpha val="61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266625-CD69-487F-8BE8-33E0F3D4E57F}"/>
              </a:ext>
            </a:extLst>
          </p:cNvPr>
          <p:cNvSpPr/>
          <p:nvPr/>
        </p:nvSpPr>
        <p:spPr>
          <a:xfrm>
            <a:off x="1919557" y="2015836"/>
            <a:ext cx="3335482" cy="187036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More than </a:t>
            </a:r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32000 SMART CARDS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2400" dirty="0">
                <a:latin typeface="Bahnschrift" panose="020B0502040204020203" pitchFamily="34" charset="0"/>
              </a:rPr>
              <a:t>issued to students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5E889-B898-4C2A-8C3C-471E441A942A}"/>
              </a:ext>
            </a:extLst>
          </p:cNvPr>
          <p:cNvSpPr/>
          <p:nvPr/>
        </p:nvSpPr>
        <p:spPr>
          <a:xfrm>
            <a:off x="766166" y="3232302"/>
            <a:ext cx="5590309" cy="2421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7DCA2-4A78-41F4-BE0C-535C788E0854}"/>
              </a:ext>
            </a:extLst>
          </p:cNvPr>
          <p:cNvSpPr/>
          <p:nvPr/>
        </p:nvSpPr>
        <p:spPr>
          <a:xfrm>
            <a:off x="7121236" y="2847109"/>
            <a:ext cx="3335482" cy="18703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More 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 </a:t>
            </a:r>
            <a:r>
              <a:rPr lang="en-US" sz="2000" b="1" dirty="0">
                <a:solidFill>
                  <a:srgbClr val="FFFF00"/>
                </a:solidFill>
                <a:latin typeface="Bahnschrift" panose="020B0502040204020203" pitchFamily="34" charset="0"/>
              </a:rPr>
              <a:t>4000 SMART CARDS</a:t>
            </a:r>
            <a:r>
              <a:rPr lang="en-US" sz="2000" b="1" dirty="0">
                <a:solidFill>
                  <a:srgbClr val="0F2940"/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>
                <a:latin typeface="Bahnschrift" panose="020B0502040204020203" pitchFamily="34" charset="0"/>
              </a:rPr>
              <a:t>issued to University staff and vendors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78549-88BA-4BDA-A9E1-326DCD63B322}"/>
              </a:ext>
            </a:extLst>
          </p:cNvPr>
          <p:cNvSpPr/>
          <p:nvPr/>
        </p:nvSpPr>
        <p:spPr>
          <a:xfrm>
            <a:off x="6235551" y="4007154"/>
            <a:ext cx="5590309" cy="2421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194DD4-C786-4F5A-A9A2-713DAEDBD3B6}"/>
              </a:ext>
            </a:extLst>
          </p:cNvPr>
          <p:cNvSpPr/>
          <p:nvPr/>
        </p:nvSpPr>
        <p:spPr>
          <a:xfrm>
            <a:off x="1322830" y="5195455"/>
            <a:ext cx="6127427" cy="1232052"/>
          </a:xfrm>
          <a:prstGeom prst="ellipse">
            <a:avLst/>
          </a:prstGeom>
          <a:gradFill flip="none" rotWithShape="1">
            <a:gsLst>
              <a:gs pos="11039">
                <a:schemeClr val="tx1">
                  <a:lumMod val="85000"/>
                  <a:lumOff val="15000"/>
                </a:schemeClr>
              </a:gs>
              <a:gs pos="37000">
                <a:schemeClr val="tx1">
                  <a:lumMod val="85000"/>
                  <a:lumOff val="15000"/>
                  <a:alpha val="61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44054-4535-4C9D-8C4D-AFD2D2364AD5}"/>
              </a:ext>
            </a:extLst>
          </p:cNvPr>
          <p:cNvSpPr/>
          <p:nvPr/>
        </p:nvSpPr>
        <p:spPr>
          <a:xfrm>
            <a:off x="2949988" y="4557143"/>
            <a:ext cx="3335482" cy="18703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3726 RFID </a:t>
            </a:r>
            <a:r>
              <a:rPr lang="en-US" sz="2400" dirty="0">
                <a:latin typeface="Bahnschrift" panose="020B0502040204020203" pitchFamily="34" charset="0"/>
              </a:rPr>
              <a:t>cards issued for four-wheeler access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26DA3-BC82-4680-AEA1-06CF61B9AC84}"/>
              </a:ext>
            </a:extLst>
          </p:cNvPr>
          <p:cNvSpPr/>
          <p:nvPr/>
        </p:nvSpPr>
        <p:spPr>
          <a:xfrm>
            <a:off x="1796597" y="5773609"/>
            <a:ext cx="5590309" cy="108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743A9C5-4918-4980-A0BE-423A2631B217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088C4A-058E-4691-A9ED-5FEAE5F19982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>
                <a:latin typeface="Bahnschrift SemiBold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E05204-1259-4589-BA33-5AD307755B8B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9B92ED-190F-4873-B016-777BBA0954CE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0F78CC-EF16-4B11-B07B-957879619474}"/>
              </a:ext>
            </a:extLst>
          </p:cNvPr>
          <p:cNvGrpSpPr/>
          <p:nvPr/>
        </p:nvGrpSpPr>
        <p:grpSpPr>
          <a:xfrm>
            <a:off x="3150448" y="1681883"/>
            <a:ext cx="5945608" cy="793474"/>
            <a:chOff x="3150448" y="1628093"/>
            <a:chExt cx="3895239" cy="793474"/>
          </a:xfrm>
        </p:grpSpPr>
        <p:sp>
          <p:nvSpPr>
            <p:cNvPr id="5" name="Rectangle 4"/>
            <p:cNvSpPr/>
            <p:nvPr/>
          </p:nvSpPr>
          <p:spPr>
            <a:xfrm>
              <a:off x="3150448" y="1628093"/>
              <a:ext cx="3895239" cy="7934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48459" y="1819346"/>
              <a:ext cx="3112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lvl="1"/>
              <a:r>
                <a:rPr lang="en-US" dirty="0">
                  <a:latin typeface="Bahnschrift" panose="020B0502040204020203" pitchFamily="34" charset="0"/>
                </a:rPr>
                <a:t>Control access of vehicles in the campus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41B6F-82CD-4DE3-A11A-A162895AE858}"/>
              </a:ext>
            </a:extLst>
          </p:cNvPr>
          <p:cNvGrpSpPr/>
          <p:nvPr/>
        </p:nvGrpSpPr>
        <p:grpSpPr>
          <a:xfrm>
            <a:off x="3996760" y="2641305"/>
            <a:ext cx="5587865" cy="793474"/>
            <a:chOff x="3996761" y="2587515"/>
            <a:chExt cx="4005350" cy="793474"/>
          </a:xfrm>
        </p:grpSpPr>
        <p:sp>
          <p:nvSpPr>
            <p:cNvPr id="10" name="Rectangle 9"/>
            <p:cNvSpPr/>
            <p:nvPr/>
          </p:nvSpPr>
          <p:spPr>
            <a:xfrm>
              <a:off x="3996761" y="2587515"/>
              <a:ext cx="3895239" cy="7934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11773" y="2784197"/>
              <a:ext cx="379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lvl="1"/>
              <a:r>
                <a:rPr lang="en-US" dirty="0">
                  <a:latin typeface="Bahnschrift" panose="020B0502040204020203" pitchFamily="34" charset="0"/>
                </a:rPr>
                <a:t>Security access of visitors in hostel premises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56A7B1-4ED7-4D55-8BD6-80D0F2F89279}"/>
              </a:ext>
            </a:extLst>
          </p:cNvPr>
          <p:cNvGrpSpPr/>
          <p:nvPr/>
        </p:nvGrpSpPr>
        <p:grpSpPr>
          <a:xfrm>
            <a:off x="4843074" y="3610899"/>
            <a:ext cx="4961735" cy="793474"/>
            <a:chOff x="4843074" y="3557109"/>
            <a:chExt cx="3895239" cy="793474"/>
          </a:xfrm>
        </p:grpSpPr>
        <p:sp>
          <p:nvSpPr>
            <p:cNvPr id="15" name="Rectangle 14"/>
            <p:cNvSpPr/>
            <p:nvPr/>
          </p:nvSpPr>
          <p:spPr>
            <a:xfrm>
              <a:off x="4843074" y="3557109"/>
              <a:ext cx="3895239" cy="7934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34410" y="3756158"/>
              <a:ext cx="3112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lvl="1"/>
              <a:r>
                <a:rPr lang="en-US" dirty="0">
                  <a:latin typeface="Bahnschrift" panose="020B0502040204020203" pitchFamily="34" charset="0"/>
                </a:rPr>
                <a:t>Key access of sensitive areas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419DC8-0651-4342-847B-D76F4538285E}"/>
              </a:ext>
            </a:extLst>
          </p:cNvPr>
          <p:cNvGrpSpPr/>
          <p:nvPr/>
        </p:nvGrpSpPr>
        <p:grpSpPr>
          <a:xfrm>
            <a:off x="5689387" y="4560151"/>
            <a:ext cx="4426163" cy="793474"/>
            <a:chOff x="5689387" y="4506361"/>
            <a:chExt cx="3895239" cy="793474"/>
          </a:xfrm>
        </p:grpSpPr>
        <p:sp>
          <p:nvSpPr>
            <p:cNvPr id="20" name="Rectangle 19"/>
            <p:cNvSpPr/>
            <p:nvPr/>
          </p:nvSpPr>
          <p:spPr>
            <a:xfrm>
              <a:off x="5689387" y="4506361"/>
              <a:ext cx="3895239" cy="7934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593" y="4691760"/>
              <a:ext cx="3112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ahnschrift" panose="020B0502040204020203" pitchFamily="34" charset="0"/>
                </a:rPr>
                <a:t>Automated hostel attendance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64C606-CCC8-4DAE-8C64-92B53263B23B}"/>
              </a:ext>
            </a:extLst>
          </p:cNvPr>
          <p:cNvGrpSpPr/>
          <p:nvPr/>
        </p:nvGrpSpPr>
        <p:grpSpPr>
          <a:xfrm>
            <a:off x="6535699" y="5553246"/>
            <a:ext cx="4284701" cy="793476"/>
            <a:chOff x="6535699" y="5499456"/>
            <a:chExt cx="3994596" cy="793476"/>
          </a:xfrm>
        </p:grpSpPr>
        <p:sp>
          <p:nvSpPr>
            <p:cNvPr id="25" name="Rectangle 24"/>
            <p:cNvSpPr/>
            <p:nvPr/>
          </p:nvSpPr>
          <p:spPr>
            <a:xfrm>
              <a:off x="6535699" y="5499456"/>
              <a:ext cx="3895239" cy="7934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41467" y="5703050"/>
              <a:ext cx="378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lvl="1"/>
              <a:r>
                <a:rPr lang="en-US" dirty="0">
                  <a:latin typeface="Bahnschrift" panose="020B0502040204020203" pitchFamily="34" charset="0"/>
                </a:rPr>
                <a:t>Tracking of student’s movement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549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Use Cases</a:t>
            </a:r>
          </a:p>
        </p:txBody>
      </p:sp>
      <p:sp>
        <p:nvSpPr>
          <p:cNvPr id="4" name="Pentagon 3"/>
          <p:cNvSpPr/>
          <p:nvPr/>
        </p:nvSpPr>
        <p:spPr>
          <a:xfrm>
            <a:off x="2501242" y="1681883"/>
            <a:ext cx="1082011" cy="79347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950" y="182470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11" name="Pentagon 10"/>
          <p:cNvSpPr/>
          <p:nvPr/>
        </p:nvSpPr>
        <p:spPr>
          <a:xfrm>
            <a:off x="3347555" y="2641305"/>
            <a:ext cx="1082011" cy="79347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3253" y="2763592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16" name="Pentagon 15"/>
          <p:cNvSpPr/>
          <p:nvPr/>
        </p:nvSpPr>
        <p:spPr>
          <a:xfrm>
            <a:off x="4193868" y="3610899"/>
            <a:ext cx="1082011" cy="79347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7967" y="372588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21" name="Pentagon 20"/>
          <p:cNvSpPr/>
          <p:nvPr/>
        </p:nvSpPr>
        <p:spPr>
          <a:xfrm>
            <a:off x="5040181" y="4560151"/>
            <a:ext cx="1082011" cy="79347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10262" y="466408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26" name="Pentagon 25"/>
          <p:cNvSpPr/>
          <p:nvPr/>
        </p:nvSpPr>
        <p:spPr>
          <a:xfrm>
            <a:off x="5886493" y="5553246"/>
            <a:ext cx="1082011" cy="793476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57851" y="5657185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ahnschrift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9282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  <p:bldP spid="16" grpId="0" animBg="1"/>
      <p:bldP spid="16" grpId="1" animBg="1"/>
      <p:bldP spid="21" grpId="0" animBg="1"/>
      <p:bldP spid="21" grpId="1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C114403-E259-ED14-C7FF-1EDD99C8906E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492495-8FB2-7531-A91E-55884C87FEB5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>
                <a:latin typeface="Bahnschrift SemiBold" panose="020B0502040204020203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6AB93E2-3408-06DF-876D-DB0157B6D653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EFD2537-FA72-7A9B-6EFE-3A32FFD02253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D39BBE-D563-A483-E7F3-D0361294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Public Announcement (PA)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C6506B-71F0-34F9-085F-F6CF2CE19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099" y="1778964"/>
            <a:ext cx="8191802" cy="460788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096943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719D6105-0AA5-7BF3-E64D-35276BE8E2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218537" cy="10805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Components of IT Infrastructure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2BF7E5-FFAB-8344-A2C4-AE7DAAC0D15A}"/>
              </a:ext>
            </a:extLst>
          </p:cNvPr>
          <p:cNvGrpSpPr/>
          <p:nvPr/>
        </p:nvGrpSpPr>
        <p:grpSpPr>
          <a:xfrm>
            <a:off x="-3598016" y="2857500"/>
            <a:ext cx="3467099" cy="1143000"/>
            <a:chOff x="0" y="274638"/>
            <a:chExt cx="12192000" cy="1143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461AB2-64D3-C32A-1CAA-4FC9540A9FA3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1668586-0C51-3F30-13BA-CEB6BACAF656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0E17C0-94FF-386B-D9F9-49D770B509A1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19B1FBC-ABDD-E6ED-177B-C9E7B75ECE28}"/>
              </a:ext>
            </a:extLst>
          </p:cNvPr>
          <p:cNvSpPr/>
          <p:nvPr/>
        </p:nvSpPr>
        <p:spPr>
          <a:xfrm>
            <a:off x="3921672" y="2154721"/>
            <a:ext cx="2655665" cy="2999594"/>
          </a:xfrm>
          <a:custGeom>
            <a:avLst/>
            <a:gdLst>
              <a:gd name="connsiteX0" fmla="*/ 247755 w 2655665"/>
              <a:gd name="connsiteY0" fmla="*/ 2999594 h 2999594"/>
              <a:gd name="connsiteX1" fmla="*/ 0 w 2655665"/>
              <a:gd name="connsiteY1" fmla="*/ 2499265 h 2999594"/>
              <a:gd name="connsiteX2" fmla="*/ 1474565 w 2655665"/>
              <a:gd name="connsiteY2" fmla="*/ 0 h 2999594"/>
              <a:gd name="connsiteX3" fmla="*/ 2655665 w 2655665"/>
              <a:gd name="connsiteY3" fmla="*/ 1994059 h 2999594"/>
              <a:gd name="connsiteX4" fmla="*/ 2164956 w 2655665"/>
              <a:gd name="connsiteY4" fmla="*/ 1994059 h 2999594"/>
              <a:gd name="connsiteX5" fmla="*/ 1474603 w 2655665"/>
              <a:gd name="connsiteY5" fmla="*/ 861060 h 2999594"/>
              <a:gd name="connsiteX6" fmla="*/ 247879 w 2655665"/>
              <a:gd name="connsiteY6" fmla="*/ 2999518 h 299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5665" h="2999594">
                <a:moveTo>
                  <a:pt x="247755" y="2999594"/>
                </a:moveTo>
                <a:lnTo>
                  <a:pt x="0" y="2499265"/>
                </a:lnTo>
                <a:lnTo>
                  <a:pt x="1474565" y="0"/>
                </a:lnTo>
                <a:lnTo>
                  <a:pt x="2655665" y="1994059"/>
                </a:lnTo>
                <a:lnTo>
                  <a:pt x="2164956" y="1994059"/>
                </a:lnTo>
                <a:lnTo>
                  <a:pt x="1474603" y="861060"/>
                </a:lnTo>
                <a:lnTo>
                  <a:pt x="247879" y="299951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79211AA-D45C-73FB-5F99-E384C6AAA2C6}"/>
              </a:ext>
            </a:extLst>
          </p:cNvPr>
          <p:cNvSpPr/>
          <p:nvPr/>
        </p:nvSpPr>
        <p:spPr>
          <a:xfrm>
            <a:off x="4171084" y="3017248"/>
            <a:ext cx="3199266" cy="2133695"/>
          </a:xfrm>
          <a:custGeom>
            <a:avLst/>
            <a:gdLst>
              <a:gd name="connsiteX0" fmla="*/ 3199257 w 3199266"/>
              <a:gd name="connsiteY0" fmla="*/ 1640243 h 2133695"/>
              <a:gd name="connsiteX1" fmla="*/ 2955989 w 3199266"/>
              <a:gd name="connsiteY1" fmla="*/ 2132629 h 2133695"/>
              <a:gd name="connsiteX2" fmla="*/ 0 w 3199266"/>
              <a:gd name="connsiteY2" fmla="*/ 2133695 h 2133695"/>
              <a:gd name="connsiteX3" fmla="*/ 1225010 w 3199266"/>
              <a:gd name="connsiteY3" fmla="*/ 0 h 2133695"/>
              <a:gd name="connsiteX4" fmla="*/ 1443904 w 3199266"/>
              <a:gd name="connsiteY4" fmla="*/ 357016 h 2133695"/>
              <a:gd name="connsiteX5" fmla="*/ 735530 w 3199266"/>
              <a:gd name="connsiteY5" fmla="*/ 1642701 h 2133695"/>
              <a:gd name="connsiteX6" fmla="*/ 3199267 w 3199266"/>
              <a:gd name="connsiteY6" fmla="*/ 1640205 h 213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9266" h="2133695">
                <a:moveTo>
                  <a:pt x="3199257" y="1640243"/>
                </a:moveTo>
                <a:lnTo>
                  <a:pt x="2955989" y="2132629"/>
                </a:lnTo>
                <a:lnTo>
                  <a:pt x="0" y="2133695"/>
                </a:lnTo>
                <a:lnTo>
                  <a:pt x="1225010" y="0"/>
                </a:lnTo>
                <a:lnTo>
                  <a:pt x="1443904" y="357016"/>
                </a:lnTo>
                <a:lnTo>
                  <a:pt x="735530" y="1642701"/>
                </a:lnTo>
                <a:lnTo>
                  <a:pt x="3199267" y="164020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FF1F1E7-207A-859E-DE71-7BD9F1DC9A38}"/>
              </a:ext>
            </a:extLst>
          </p:cNvPr>
          <p:cNvSpPr/>
          <p:nvPr/>
        </p:nvSpPr>
        <p:spPr>
          <a:xfrm>
            <a:off x="4896794" y="2149547"/>
            <a:ext cx="2463355" cy="2510351"/>
          </a:xfrm>
          <a:custGeom>
            <a:avLst/>
            <a:gdLst>
              <a:gd name="connsiteX0" fmla="*/ 491680 w 2463355"/>
              <a:gd name="connsiteY0" fmla="*/ 0 h 2510351"/>
              <a:gd name="connsiteX1" fmla="*/ 986980 w 2463355"/>
              <a:gd name="connsiteY1" fmla="*/ 0 h 2510351"/>
              <a:gd name="connsiteX2" fmla="*/ 2463356 w 2463355"/>
              <a:gd name="connsiteY2" fmla="*/ 2505075 h 2510351"/>
              <a:gd name="connsiteX3" fmla="*/ 0 w 2463355"/>
              <a:gd name="connsiteY3" fmla="*/ 2510352 h 2510351"/>
              <a:gd name="connsiteX4" fmla="*/ 282178 w 2463355"/>
              <a:gd name="connsiteY4" fmla="*/ 2000250 h 2510351"/>
              <a:gd name="connsiteX5" fmla="*/ 1672828 w 2463355"/>
              <a:gd name="connsiteY5" fmla="*/ 2000250 h 2510351"/>
              <a:gd name="connsiteX6" fmla="*/ 491728 w 2463355"/>
              <a:gd name="connsiteY6" fmla="*/ 0 h 251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3355" h="2510351">
                <a:moveTo>
                  <a:pt x="491680" y="0"/>
                </a:moveTo>
                <a:lnTo>
                  <a:pt x="986980" y="0"/>
                </a:lnTo>
                <a:lnTo>
                  <a:pt x="2463356" y="2505075"/>
                </a:lnTo>
                <a:lnTo>
                  <a:pt x="0" y="2510352"/>
                </a:lnTo>
                <a:lnTo>
                  <a:pt x="282178" y="2000250"/>
                </a:lnTo>
                <a:lnTo>
                  <a:pt x="1672828" y="2000250"/>
                </a:lnTo>
                <a:lnTo>
                  <a:pt x="49172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22DD0-8E33-2D34-5F55-941CD67758DD}"/>
              </a:ext>
            </a:extLst>
          </p:cNvPr>
          <p:cNvSpPr txBox="1"/>
          <p:nvPr/>
        </p:nvSpPr>
        <p:spPr>
          <a:xfrm>
            <a:off x="1948312" y="2359637"/>
            <a:ext cx="275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Hardware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B7466-20EF-9623-FA8F-A31D62E9B932}"/>
              </a:ext>
            </a:extLst>
          </p:cNvPr>
          <p:cNvSpPr txBox="1"/>
          <p:nvPr/>
        </p:nvSpPr>
        <p:spPr>
          <a:xfrm>
            <a:off x="6743850" y="5179302"/>
            <a:ext cx="275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Software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2EE24-D230-E55D-457B-5BEEA6E33467}"/>
              </a:ext>
            </a:extLst>
          </p:cNvPr>
          <p:cNvSpPr txBox="1"/>
          <p:nvPr/>
        </p:nvSpPr>
        <p:spPr>
          <a:xfrm>
            <a:off x="6826749" y="2359637"/>
            <a:ext cx="275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Networking</a:t>
            </a: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D011F40-F715-5845-C070-132475100612}"/>
              </a:ext>
            </a:extLst>
          </p:cNvPr>
          <p:cNvSpPr/>
          <p:nvPr/>
        </p:nvSpPr>
        <p:spPr>
          <a:xfrm rot="16200000" flipH="1">
            <a:off x="-211421" y="-206375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162295FE-FB84-F376-CF4D-920B179D0F2D}"/>
              </a:ext>
            </a:extLst>
          </p:cNvPr>
          <p:cNvSpPr/>
          <p:nvPr/>
        </p:nvSpPr>
        <p:spPr>
          <a:xfrm rot="262399" flipH="1">
            <a:off x="11482210" y="-182756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BCC0B8C3-54B8-A97D-AA7D-69508C2009FA}"/>
              </a:ext>
            </a:extLst>
          </p:cNvPr>
          <p:cNvSpPr/>
          <p:nvPr/>
        </p:nvSpPr>
        <p:spPr>
          <a:xfrm rot="8131606" flipH="1">
            <a:off x="11543152" y="6459886"/>
            <a:ext cx="914400" cy="914400"/>
          </a:xfrm>
          <a:prstGeom prst="halfFrame">
            <a:avLst>
              <a:gd name="adj1" fmla="val 14764"/>
              <a:gd name="adj2" fmla="val 15815"/>
            </a:avLst>
          </a:prstGeom>
          <a:solidFill>
            <a:srgbClr val="7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170373-D485-C2B4-958A-545D13342B84}"/>
              </a:ext>
            </a:extLst>
          </p:cNvPr>
          <p:cNvSpPr/>
          <p:nvPr/>
        </p:nvSpPr>
        <p:spPr>
          <a:xfrm>
            <a:off x="0" y="7523723"/>
            <a:ext cx="12192000" cy="218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11E4A8-095B-EB83-2D0E-082F3637AE3C}"/>
              </a:ext>
            </a:extLst>
          </p:cNvPr>
          <p:cNvSpPr txBox="1"/>
          <p:nvPr/>
        </p:nvSpPr>
        <p:spPr>
          <a:xfrm>
            <a:off x="-2946603" y="5099585"/>
            <a:ext cx="2735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The backbone of transforming the education system at LPU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F79272-1E52-FE55-50C0-A8FDDCEE8199}"/>
              </a:ext>
            </a:extLst>
          </p:cNvPr>
          <p:cNvSpPr txBox="1"/>
          <p:nvPr/>
        </p:nvSpPr>
        <p:spPr>
          <a:xfrm>
            <a:off x="4978969" y="-1884607"/>
            <a:ext cx="3213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Improve communication, create efficiencies and increase productivity.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F3A77-6C3E-5B46-A72F-FB09A6B2E5D8}"/>
              </a:ext>
            </a:extLst>
          </p:cNvPr>
          <p:cNvSpPr txBox="1"/>
          <p:nvPr/>
        </p:nvSpPr>
        <p:spPr>
          <a:xfrm>
            <a:off x="12430143" y="5131715"/>
            <a:ext cx="2735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A4691"/>
                </a:solidFill>
                <a:latin typeface="Tw Cen MT Condensed Extra Bold" panose="020B0803020202020204" pitchFamily="34" charset="0"/>
              </a:rPr>
              <a:t>IT infrastructure is flexible, reliable, and secure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5BECDD-3F59-8847-91E6-B69B9E7AA081}"/>
              </a:ext>
            </a:extLst>
          </p:cNvPr>
          <p:cNvSpPr/>
          <p:nvPr/>
        </p:nvSpPr>
        <p:spPr>
          <a:xfrm>
            <a:off x="-3613631" y="-626531"/>
            <a:ext cx="3571199" cy="777992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C5D3C5-3CB8-30C4-E14A-D2FE10F93F65}"/>
              </a:ext>
            </a:extLst>
          </p:cNvPr>
          <p:cNvSpPr/>
          <p:nvPr/>
        </p:nvSpPr>
        <p:spPr>
          <a:xfrm>
            <a:off x="12218537" y="-733173"/>
            <a:ext cx="3571199" cy="777992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49A0F7-9A17-F7B9-84C0-CDBAC1E59924}"/>
              </a:ext>
            </a:extLst>
          </p:cNvPr>
          <p:cNvSpPr/>
          <p:nvPr/>
        </p:nvSpPr>
        <p:spPr>
          <a:xfrm rot="5400000">
            <a:off x="4745723" y="-7684419"/>
            <a:ext cx="2928493" cy="124403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3CA514-AA48-32BC-AC2A-28F6F9BEE532}"/>
              </a:ext>
            </a:extLst>
          </p:cNvPr>
          <p:cNvSpPr/>
          <p:nvPr/>
        </p:nvSpPr>
        <p:spPr>
          <a:xfrm rot="5400000">
            <a:off x="4755925" y="2027145"/>
            <a:ext cx="2928493" cy="124403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paint-roller-hi.png">
            <a:extLst>
              <a:ext uri="{FF2B5EF4-FFF2-40B4-BE49-F238E27FC236}">
                <a16:creationId xmlns:a16="http://schemas.microsoft.com/office/drawing/2014/main" id="{152DF0C4-34F4-A974-3CDA-9DB16230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77446" y="-262066"/>
            <a:ext cx="1343210" cy="1729892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841E75-8092-5355-9716-BA308E722419}"/>
              </a:ext>
            </a:extLst>
          </p:cNvPr>
          <p:cNvCxnSpPr/>
          <p:nvPr/>
        </p:nvCxnSpPr>
        <p:spPr>
          <a:xfrm>
            <a:off x="-7840" y="1033357"/>
            <a:ext cx="121998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35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96771 -2.96296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8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" grpId="0" animBg="1"/>
      <p:bldP spid="5" grpId="0" animBg="1"/>
      <p:bldP spid="6" grpId="0" animBg="1"/>
      <p:bldP spid="8" grpId="0"/>
      <p:bldP spid="11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986E74C-7C63-4960-B2D2-6CA20FC1E6BE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7EDB96-8C0B-487B-BF3E-3202C9DB270E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08BB9F-9426-429F-AC66-0BE925CFA5A3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CE1D9A5-042E-4F00-A6C6-B8BD642CA6F6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375D4F-0E77-4B31-BA2C-851A3E92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Highlights of the Public Announcement System</a:t>
            </a:r>
            <a:endParaRPr lang="en-IN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503DE2-071C-4648-9FC6-2110378BDBA9}"/>
              </a:ext>
            </a:extLst>
          </p:cNvPr>
          <p:cNvSpPr/>
          <p:nvPr/>
        </p:nvSpPr>
        <p:spPr>
          <a:xfrm>
            <a:off x="3820160" y="2204720"/>
            <a:ext cx="1818640" cy="1818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38AA7-6564-4559-A220-332AF2FF70E7}"/>
              </a:ext>
            </a:extLst>
          </p:cNvPr>
          <p:cNvSpPr/>
          <p:nvPr/>
        </p:nvSpPr>
        <p:spPr>
          <a:xfrm>
            <a:off x="5638800" y="2204720"/>
            <a:ext cx="1818640" cy="1818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246D9-5E4A-4D77-A976-6569878272C9}"/>
              </a:ext>
            </a:extLst>
          </p:cNvPr>
          <p:cNvSpPr/>
          <p:nvPr/>
        </p:nvSpPr>
        <p:spPr>
          <a:xfrm>
            <a:off x="5638800" y="4023360"/>
            <a:ext cx="1818640" cy="1818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CBBB1-035A-4602-BC37-3C0F79154C60}"/>
              </a:ext>
            </a:extLst>
          </p:cNvPr>
          <p:cNvSpPr/>
          <p:nvPr/>
        </p:nvSpPr>
        <p:spPr>
          <a:xfrm>
            <a:off x="3820160" y="4023360"/>
            <a:ext cx="1818640" cy="1818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1BBCE6-4F64-44BF-AF61-706463A7D887}"/>
              </a:ext>
            </a:extLst>
          </p:cNvPr>
          <p:cNvGrpSpPr/>
          <p:nvPr/>
        </p:nvGrpSpPr>
        <p:grpSpPr>
          <a:xfrm rot="5400000">
            <a:off x="3810635" y="2214880"/>
            <a:ext cx="3647440" cy="3632200"/>
            <a:chOff x="8219440" y="2204720"/>
            <a:chExt cx="3647440" cy="3632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00A3EC-5973-43E9-8D00-421B7175763B}"/>
                </a:ext>
              </a:extLst>
            </p:cNvPr>
            <p:cNvSpPr/>
            <p:nvPr/>
          </p:nvSpPr>
          <p:spPr>
            <a:xfrm>
              <a:off x="8219440" y="2204720"/>
              <a:ext cx="1818640" cy="18186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8E921F-49B9-49DD-B97B-2DC2C869ED52}"/>
                </a:ext>
              </a:extLst>
            </p:cNvPr>
            <p:cNvSpPr/>
            <p:nvPr/>
          </p:nvSpPr>
          <p:spPr>
            <a:xfrm>
              <a:off x="10048240" y="4018280"/>
              <a:ext cx="1818640" cy="181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035DF-16D6-4FFA-8B02-0AEBB84C1238}"/>
              </a:ext>
            </a:extLst>
          </p:cNvPr>
          <p:cNvGrpSpPr/>
          <p:nvPr/>
        </p:nvGrpSpPr>
        <p:grpSpPr>
          <a:xfrm>
            <a:off x="959791" y="2472640"/>
            <a:ext cx="2749118" cy="1185548"/>
            <a:chOff x="7918882" y="1323567"/>
            <a:chExt cx="2749118" cy="11855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D9E7F0-7E68-4342-8052-1320873E6BAD}"/>
                </a:ext>
              </a:extLst>
            </p:cNvPr>
            <p:cNvSpPr txBox="1"/>
            <p:nvPr/>
          </p:nvSpPr>
          <p:spPr>
            <a:xfrm>
              <a:off x="8752090" y="1323567"/>
              <a:ext cx="1915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Cell Phone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8B724-5C86-4E4C-B3EE-B169413242F2}"/>
                </a:ext>
              </a:extLst>
            </p:cNvPr>
            <p:cNvSpPr txBox="1"/>
            <p:nvPr/>
          </p:nvSpPr>
          <p:spPr>
            <a:xfrm>
              <a:off x="7918882" y="1801229"/>
              <a:ext cx="27491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Providing an interface with cell phone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C3E84-382C-4846-9143-73D89D220746}"/>
              </a:ext>
            </a:extLst>
          </p:cNvPr>
          <p:cNvSpPr txBox="1"/>
          <p:nvPr/>
        </p:nvSpPr>
        <p:spPr>
          <a:xfrm>
            <a:off x="4385475" y="2472640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ahnschrift" panose="020B0502040204020203" pitchFamily="34" charset="0"/>
              </a:rPr>
              <a:t>4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D29C9-52A8-4E4B-9635-76C0423BF95E}"/>
              </a:ext>
            </a:extLst>
          </p:cNvPr>
          <p:cNvSpPr txBox="1"/>
          <p:nvPr/>
        </p:nvSpPr>
        <p:spPr>
          <a:xfrm>
            <a:off x="6214275" y="2472640"/>
            <a:ext cx="5261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ahnschrift" panose="020B0502040204020203" pitchFamily="34" charset="0"/>
              </a:rPr>
              <a:t>1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80F46-D589-4064-B5C1-565A8AB32BD6}"/>
              </a:ext>
            </a:extLst>
          </p:cNvPr>
          <p:cNvSpPr txBox="1"/>
          <p:nvPr/>
        </p:nvSpPr>
        <p:spPr>
          <a:xfrm>
            <a:off x="6214275" y="4250641"/>
            <a:ext cx="715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ahnschrift" panose="020B0502040204020203" pitchFamily="34" charset="0"/>
              </a:rPr>
              <a:t>2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B49B5-4D4A-4059-A212-3181162148B5}"/>
              </a:ext>
            </a:extLst>
          </p:cNvPr>
          <p:cNvSpPr txBox="1"/>
          <p:nvPr/>
        </p:nvSpPr>
        <p:spPr>
          <a:xfrm>
            <a:off x="4385474" y="4250640"/>
            <a:ext cx="7264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ahnschrift" panose="020B0502040204020203" pitchFamily="34" charset="0"/>
              </a:rPr>
              <a:t>3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05464A-AD54-4CCD-AE43-307A225F6E7D}"/>
              </a:ext>
            </a:extLst>
          </p:cNvPr>
          <p:cNvGrpSpPr/>
          <p:nvPr/>
        </p:nvGrpSpPr>
        <p:grpSpPr>
          <a:xfrm>
            <a:off x="7734956" y="2403086"/>
            <a:ext cx="3988958" cy="1677991"/>
            <a:chOff x="7918882" y="1323567"/>
            <a:chExt cx="2749118" cy="16779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27DA1A-EFAA-416D-B9FA-109C6C4A0D90}"/>
                </a:ext>
              </a:extLst>
            </p:cNvPr>
            <p:cNvSpPr txBox="1"/>
            <p:nvPr/>
          </p:nvSpPr>
          <p:spPr>
            <a:xfrm>
              <a:off x="7918882" y="1323567"/>
              <a:ext cx="226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Security Enhancement</a:t>
              </a: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C189B5-2F33-49A0-BF21-669336C1F2D2}"/>
                </a:ext>
              </a:extLst>
            </p:cNvPr>
            <p:cNvSpPr txBox="1"/>
            <p:nvPr/>
          </p:nvSpPr>
          <p:spPr>
            <a:xfrm>
              <a:off x="7918882" y="1801229"/>
              <a:ext cx="27491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Security Enhanced with PA System Installed across the campus including hostels, blocks, gates, and security vehicles.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5B6B3-9B17-440D-9913-613AE195EDB0}"/>
              </a:ext>
            </a:extLst>
          </p:cNvPr>
          <p:cNvGrpSpPr/>
          <p:nvPr/>
        </p:nvGrpSpPr>
        <p:grpSpPr>
          <a:xfrm>
            <a:off x="7734956" y="4319585"/>
            <a:ext cx="3433953" cy="1185548"/>
            <a:chOff x="7918882" y="1323567"/>
            <a:chExt cx="3433953" cy="118554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66C195-62B4-47E7-A2B8-5EF08C24A587}"/>
                </a:ext>
              </a:extLst>
            </p:cNvPr>
            <p:cNvSpPr txBox="1"/>
            <p:nvPr/>
          </p:nvSpPr>
          <p:spPr>
            <a:xfrm>
              <a:off x="7918882" y="1323567"/>
              <a:ext cx="3433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Centrally Connected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DA9D5F-8D36-451E-B934-7958196B184F}"/>
                </a:ext>
              </a:extLst>
            </p:cNvPr>
            <p:cNvSpPr txBox="1"/>
            <p:nvPr/>
          </p:nvSpPr>
          <p:spPr>
            <a:xfrm>
              <a:off x="7918882" y="1801229"/>
              <a:ext cx="27491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PA systems are centrally connected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62E389-2F0F-4F48-A681-5A15C33C30F9}"/>
              </a:ext>
            </a:extLst>
          </p:cNvPr>
          <p:cNvGrpSpPr/>
          <p:nvPr/>
        </p:nvGrpSpPr>
        <p:grpSpPr>
          <a:xfrm>
            <a:off x="959791" y="4319585"/>
            <a:ext cx="2749118" cy="1185548"/>
            <a:chOff x="7918882" y="1323567"/>
            <a:chExt cx="2749118" cy="11855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C79FA-EE3D-4864-94F7-4AFE48D96966}"/>
                </a:ext>
              </a:extLst>
            </p:cNvPr>
            <p:cNvSpPr txBox="1"/>
            <p:nvPr/>
          </p:nvSpPr>
          <p:spPr>
            <a:xfrm>
              <a:off x="8894758" y="1323567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IP phones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0A917D-67F1-4968-A95B-66572731C548}"/>
                </a:ext>
              </a:extLst>
            </p:cNvPr>
            <p:cNvSpPr txBox="1"/>
            <p:nvPr/>
          </p:nvSpPr>
          <p:spPr>
            <a:xfrm>
              <a:off x="7918882" y="1801229"/>
              <a:ext cx="27491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PA system connected with IP phones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515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44000">
                                          <p:cBhvr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40000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40000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1E8706D-8BB0-7F6C-49DA-B10F296F2724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3D7C7C-16E4-F029-A75D-2E5CD08FC057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9B9CDA-632D-7E3D-906A-AC38DF3835BA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3C3E04D-8A8D-7BF1-E9CD-CCAE5FFBA0AD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D63386-F5B6-1723-02EA-C4E497A3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ICT Enabled Classrooms &amp; Seminar Halls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A88C05-B7CE-C96E-1CE8-37DCBB6B0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2176910"/>
            <a:ext cx="4761389" cy="3572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2CC423-F9DD-BC54-0197-E674A45DD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89" y="2176910"/>
            <a:ext cx="6328804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19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5E0F614-A73E-0F69-B502-2A6AF711613B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358DD0-60BB-80F9-340D-14D03E49AF7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F6752EA-5389-A74A-C7DB-C2476B200AE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F12F8-DC7C-5F07-6CB6-4CFA5E86C3F5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A4A286-0057-FF3A-3B91-18700246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ICT Facilities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AB079E-3D22-94A0-1657-335188ADB49A}"/>
              </a:ext>
            </a:extLst>
          </p:cNvPr>
          <p:cNvSpPr/>
          <p:nvPr/>
        </p:nvSpPr>
        <p:spPr>
          <a:xfrm rot="16200000">
            <a:off x="5498057" y="3976975"/>
            <a:ext cx="3744908" cy="1969171"/>
          </a:xfrm>
          <a:custGeom>
            <a:avLst/>
            <a:gdLst>
              <a:gd name="connsiteX0" fmla="*/ 0 w 1969170"/>
              <a:gd name="connsiteY0" fmla="*/ 0 h 3744908"/>
              <a:gd name="connsiteX1" fmla="*/ 1969170 w 1969170"/>
              <a:gd name="connsiteY1" fmla="*/ 0 h 3744908"/>
              <a:gd name="connsiteX2" fmla="*/ 1969170 w 1969170"/>
              <a:gd name="connsiteY2" fmla="*/ 3744908 h 3744908"/>
              <a:gd name="connsiteX3" fmla="*/ 0 w 1969170"/>
              <a:gd name="connsiteY3" fmla="*/ 3744908 h 3744908"/>
              <a:gd name="connsiteX4" fmla="*/ 0 w 1969170"/>
              <a:gd name="connsiteY4" fmla="*/ 0 h 374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170" h="3744908">
                <a:moveTo>
                  <a:pt x="1969170" y="2"/>
                </a:moveTo>
                <a:lnTo>
                  <a:pt x="1969170" y="3744906"/>
                </a:lnTo>
                <a:lnTo>
                  <a:pt x="0" y="3744906"/>
                </a:lnTo>
                <a:lnTo>
                  <a:pt x="0" y="2"/>
                </a:lnTo>
                <a:lnTo>
                  <a:pt x="1969170" y="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shade val="50000"/>
              <a:hueOff val="334258"/>
              <a:satOff val="8955"/>
              <a:lumOff val="39453"/>
              <a:alphaOff val="0"/>
            </a:schemeClr>
          </a:fillRef>
          <a:effectRef idx="3">
            <a:schemeClr val="accent5">
              <a:shade val="50000"/>
              <a:hueOff val="334258"/>
              <a:satOff val="8955"/>
              <a:lumOff val="394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4030" tIns="1463388" rIns="194310" bIns="36978" numCol="1" spcCol="1270" anchor="ctr" anchorCtr="0">
            <a:noAutofit/>
          </a:bodyPr>
          <a:lstStyle/>
          <a:p>
            <a:pPr marL="0" lvl="0" indent="0" algn="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>
                <a:latin typeface="Bahnschrift" panose="020B0502040204020203" pitchFamily="34" charset="0"/>
              </a:rPr>
              <a:t>60+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FAE8CE-8A2C-D6E9-7A01-A10213E28F05}"/>
              </a:ext>
            </a:extLst>
          </p:cNvPr>
          <p:cNvSpPr/>
          <p:nvPr/>
        </p:nvSpPr>
        <p:spPr>
          <a:xfrm rot="16200000">
            <a:off x="3036334" y="3660943"/>
            <a:ext cx="4376972" cy="1969171"/>
          </a:xfrm>
          <a:custGeom>
            <a:avLst/>
            <a:gdLst>
              <a:gd name="connsiteX0" fmla="*/ 0 w 1969170"/>
              <a:gd name="connsiteY0" fmla="*/ 0 h 4376971"/>
              <a:gd name="connsiteX1" fmla="*/ 1969170 w 1969170"/>
              <a:gd name="connsiteY1" fmla="*/ 0 h 4376971"/>
              <a:gd name="connsiteX2" fmla="*/ 1969170 w 1969170"/>
              <a:gd name="connsiteY2" fmla="*/ 4376971 h 4376971"/>
              <a:gd name="connsiteX3" fmla="*/ 0 w 1969170"/>
              <a:gd name="connsiteY3" fmla="*/ 4376971 h 4376971"/>
              <a:gd name="connsiteX4" fmla="*/ 0 w 1969170"/>
              <a:gd name="connsiteY4" fmla="*/ 0 h 437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170" h="4376971">
                <a:moveTo>
                  <a:pt x="1969170" y="1"/>
                </a:moveTo>
                <a:lnTo>
                  <a:pt x="1969170" y="4376970"/>
                </a:lnTo>
                <a:lnTo>
                  <a:pt x="0" y="4376970"/>
                </a:lnTo>
                <a:lnTo>
                  <a:pt x="0" y="1"/>
                </a:lnTo>
                <a:lnTo>
                  <a:pt x="1969170" y="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shade val="50000"/>
              <a:hueOff val="167129"/>
              <a:satOff val="4478"/>
              <a:lumOff val="19726"/>
              <a:alphaOff val="0"/>
            </a:schemeClr>
          </a:fillRef>
          <a:effectRef idx="3">
            <a:schemeClr val="accent5">
              <a:shade val="50000"/>
              <a:hueOff val="167129"/>
              <a:satOff val="4478"/>
              <a:lumOff val="197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7237" tIns="1463387" rIns="194311" bIns="36979" numCol="1" spcCol="1270" anchor="ctr" anchorCtr="0">
            <a:noAutofit/>
          </a:bodyPr>
          <a:lstStyle/>
          <a:p>
            <a:pPr marL="0" lvl="0" indent="0" algn="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>
                <a:latin typeface="Bahnschrift" panose="020B0502040204020203" pitchFamily="34" charset="0"/>
              </a:rPr>
              <a:t>845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20D2A9-FF2F-8E79-4B0D-A81E67C05F0A}"/>
              </a:ext>
            </a:extLst>
          </p:cNvPr>
          <p:cNvSpPr/>
          <p:nvPr/>
        </p:nvSpPr>
        <p:spPr>
          <a:xfrm rot="16200000">
            <a:off x="7909383" y="4286511"/>
            <a:ext cx="3125838" cy="1969171"/>
          </a:xfrm>
          <a:custGeom>
            <a:avLst/>
            <a:gdLst>
              <a:gd name="connsiteX0" fmla="*/ 0 w 1969170"/>
              <a:gd name="connsiteY0" fmla="*/ 0 h 3125837"/>
              <a:gd name="connsiteX1" fmla="*/ 1969170 w 1969170"/>
              <a:gd name="connsiteY1" fmla="*/ 0 h 3125837"/>
              <a:gd name="connsiteX2" fmla="*/ 1969170 w 1969170"/>
              <a:gd name="connsiteY2" fmla="*/ 3125837 h 3125837"/>
              <a:gd name="connsiteX3" fmla="*/ 0 w 1969170"/>
              <a:gd name="connsiteY3" fmla="*/ 3125837 h 3125837"/>
              <a:gd name="connsiteX4" fmla="*/ 0 w 1969170"/>
              <a:gd name="connsiteY4" fmla="*/ 0 h 312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170" h="3125837">
                <a:moveTo>
                  <a:pt x="1969170" y="1"/>
                </a:moveTo>
                <a:lnTo>
                  <a:pt x="1969170" y="3125836"/>
                </a:lnTo>
                <a:lnTo>
                  <a:pt x="0" y="3125836"/>
                </a:lnTo>
                <a:lnTo>
                  <a:pt x="0" y="1"/>
                </a:lnTo>
                <a:lnTo>
                  <a:pt x="1969170" y="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shade val="50000"/>
              <a:hueOff val="167129"/>
              <a:satOff val="4478"/>
              <a:lumOff val="19726"/>
              <a:alphaOff val="0"/>
            </a:schemeClr>
          </a:fillRef>
          <a:effectRef idx="3">
            <a:schemeClr val="accent5">
              <a:shade val="50000"/>
              <a:hueOff val="167129"/>
              <a:satOff val="4478"/>
              <a:lumOff val="197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2124" tIns="1463387" rIns="194310" bIns="36979" numCol="1" spcCol="1270" anchor="ctr" anchorCtr="0">
            <a:noAutofit/>
          </a:bodyPr>
          <a:lstStyle/>
          <a:p>
            <a:pPr marL="0" lvl="0" indent="0" algn="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>
                <a:latin typeface="Bahnschrift" panose="020B0502040204020203" pitchFamily="34" charset="0"/>
              </a:rPr>
              <a:t>54 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45018A-2E2E-2FBC-295F-7FFCA0DFE88F}"/>
              </a:ext>
            </a:extLst>
          </p:cNvPr>
          <p:cNvSpPr/>
          <p:nvPr/>
        </p:nvSpPr>
        <p:spPr>
          <a:xfrm rot="16200000">
            <a:off x="586445" y="3363150"/>
            <a:ext cx="4972560" cy="1969171"/>
          </a:xfrm>
          <a:custGeom>
            <a:avLst/>
            <a:gdLst>
              <a:gd name="connsiteX0" fmla="*/ 0 w 1969170"/>
              <a:gd name="connsiteY0" fmla="*/ 0 h 4972559"/>
              <a:gd name="connsiteX1" fmla="*/ 1969170 w 1969170"/>
              <a:gd name="connsiteY1" fmla="*/ 0 h 4972559"/>
              <a:gd name="connsiteX2" fmla="*/ 1969170 w 1969170"/>
              <a:gd name="connsiteY2" fmla="*/ 4972559 h 4972559"/>
              <a:gd name="connsiteX3" fmla="*/ 0 w 1969170"/>
              <a:gd name="connsiteY3" fmla="*/ 4972559 h 4972559"/>
              <a:gd name="connsiteX4" fmla="*/ 0 w 1969170"/>
              <a:gd name="connsiteY4" fmla="*/ 0 h 497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170" h="4972559">
                <a:moveTo>
                  <a:pt x="1969170" y="1"/>
                </a:moveTo>
                <a:lnTo>
                  <a:pt x="1969170" y="4972558"/>
                </a:lnTo>
                <a:lnTo>
                  <a:pt x="0" y="4972558"/>
                </a:lnTo>
                <a:lnTo>
                  <a:pt x="0" y="1"/>
                </a:lnTo>
                <a:lnTo>
                  <a:pt x="1969170" y="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shade val="50000"/>
              <a:hueOff val="0"/>
              <a:satOff val="0"/>
              <a:lumOff val="0"/>
              <a:alphaOff val="0"/>
            </a:schemeClr>
          </a:fillRef>
          <a:effectRef idx="3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6796" tIns="1463387" rIns="194310" bIns="36979" numCol="1" spcCol="1270" anchor="ctr" anchorCtr="0">
            <a:noAutofit/>
          </a:bodyPr>
          <a:lstStyle/>
          <a:p>
            <a:pPr marL="0" lvl="0" indent="0" algn="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>
                <a:latin typeface="Bahnschrift" panose="020B0502040204020203" pitchFamily="34" charset="0"/>
              </a:rPr>
              <a:t>1400+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32E6AB-0EA6-D787-94C9-FE3E2E7B8120}"/>
              </a:ext>
            </a:extLst>
          </p:cNvPr>
          <p:cNvSpPr/>
          <p:nvPr/>
        </p:nvSpPr>
        <p:spPr>
          <a:xfrm>
            <a:off x="2088140" y="1861456"/>
            <a:ext cx="1404514" cy="4996543"/>
          </a:xfrm>
          <a:custGeom>
            <a:avLst/>
            <a:gdLst>
              <a:gd name="connsiteX0" fmla="*/ 0 w 1398111"/>
              <a:gd name="connsiteY0" fmla="*/ 0 h 4996543"/>
              <a:gd name="connsiteX1" fmla="*/ 1398111 w 1398111"/>
              <a:gd name="connsiteY1" fmla="*/ 0 h 4996543"/>
              <a:gd name="connsiteX2" fmla="*/ 1398111 w 1398111"/>
              <a:gd name="connsiteY2" fmla="*/ 4996543 h 4996543"/>
              <a:gd name="connsiteX3" fmla="*/ 0 w 1398111"/>
              <a:gd name="connsiteY3" fmla="*/ 4996543 h 4996543"/>
              <a:gd name="connsiteX4" fmla="*/ 0 w 1398111"/>
              <a:gd name="connsiteY4" fmla="*/ 0 h 49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111" h="4996543">
                <a:moveTo>
                  <a:pt x="0" y="0"/>
                </a:moveTo>
                <a:lnTo>
                  <a:pt x="1398111" y="0"/>
                </a:lnTo>
                <a:lnTo>
                  <a:pt x="1398111" y="4996543"/>
                </a:lnTo>
                <a:lnTo>
                  <a:pt x="0" y="49965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3">
            <a:scrgbClr r="0" g="0" b="0"/>
          </a:fillRef>
          <a:effectRef idx="3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latin typeface="Bahnschrift" panose="020B0502040204020203" pitchFamily="34" charset="0"/>
              </a:rPr>
              <a:t>Multimedia projectors are installed in the classrooms &amp;  Seminar halls.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EFED47-D998-DC04-0D04-B85B4944DC8C}"/>
              </a:ext>
            </a:extLst>
          </p:cNvPr>
          <p:cNvSpPr/>
          <p:nvPr/>
        </p:nvSpPr>
        <p:spPr>
          <a:xfrm>
            <a:off x="4240235" y="2457043"/>
            <a:ext cx="1565840" cy="4400955"/>
          </a:xfrm>
          <a:custGeom>
            <a:avLst/>
            <a:gdLst>
              <a:gd name="connsiteX0" fmla="*/ 0 w 1398111"/>
              <a:gd name="connsiteY0" fmla="*/ 0 h 4400955"/>
              <a:gd name="connsiteX1" fmla="*/ 1398111 w 1398111"/>
              <a:gd name="connsiteY1" fmla="*/ 0 h 4400955"/>
              <a:gd name="connsiteX2" fmla="*/ 1398111 w 1398111"/>
              <a:gd name="connsiteY2" fmla="*/ 4400955 h 4400955"/>
              <a:gd name="connsiteX3" fmla="*/ 0 w 1398111"/>
              <a:gd name="connsiteY3" fmla="*/ 4400955 h 4400955"/>
              <a:gd name="connsiteX4" fmla="*/ 0 w 1398111"/>
              <a:gd name="connsiteY4" fmla="*/ 0 h 440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111" h="4400955">
                <a:moveTo>
                  <a:pt x="0" y="0"/>
                </a:moveTo>
                <a:lnTo>
                  <a:pt x="1398111" y="0"/>
                </a:lnTo>
                <a:lnTo>
                  <a:pt x="1398111" y="4400955"/>
                </a:lnTo>
                <a:lnTo>
                  <a:pt x="0" y="44009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3">
            <a:scrgbClr r="0" g="0" b="0"/>
          </a:fillRef>
          <a:effectRef idx="3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latin typeface="Bahnschrift" panose="020B0502040204020203" pitchFamily="34" charset="0"/>
              </a:rPr>
              <a:t>Classrooms having CCTV cameras with recording facilities enable faculty members to see their recorded lectures and identify areas for self-improvement.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EBAE117-E75A-6B76-BB5A-7E80B4D15996}"/>
              </a:ext>
            </a:extLst>
          </p:cNvPr>
          <p:cNvSpPr/>
          <p:nvPr/>
        </p:nvSpPr>
        <p:spPr>
          <a:xfrm>
            <a:off x="6385926" y="3089106"/>
            <a:ext cx="1530730" cy="3768892"/>
          </a:xfrm>
          <a:custGeom>
            <a:avLst/>
            <a:gdLst>
              <a:gd name="connsiteX0" fmla="*/ 0 w 1398111"/>
              <a:gd name="connsiteY0" fmla="*/ 0 h 3768892"/>
              <a:gd name="connsiteX1" fmla="*/ 1398111 w 1398111"/>
              <a:gd name="connsiteY1" fmla="*/ 0 h 3768892"/>
              <a:gd name="connsiteX2" fmla="*/ 1398111 w 1398111"/>
              <a:gd name="connsiteY2" fmla="*/ 3768892 h 3768892"/>
              <a:gd name="connsiteX3" fmla="*/ 0 w 1398111"/>
              <a:gd name="connsiteY3" fmla="*/ 3768892 h 3768892"/>
              <a:gd name="connsiteX4" fmla="*/ 0 w 1398111"/>
              <a:gd name="connsiteY4" fmla="*/ 0 h 376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111" h="3768892">
                <a:moveTo>
                  <a:pt x="0" y="0"/>
                </a:moveTo>
                <a:lnTo>
                  <a:pt x="1398111" y="0"/>
                </a:lnTo>
                <a:lnTo>
                  <a:pt x="1398111" y="3768892"/>
                </a:lnTo>
                <a:lnTo>
                  <a:pt x="0" y="376889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3">
            <a:scrgbClr r="0" g="0" b="0"/>
          </a:fillRef>
          <a:effectRef idx="3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latin typeface="Bahnschrift" panose="020B0502040204020203" pitchFamily="34" charset="0"/>
              </a:rPr>
              <a:t>Seminar Halls are equipped with Microphones, Amplifiers, and speakers.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1CD3788-4FD2-32F2-7D20-15CA36AD1E0C}"/>
              </a:ext>
            </a:extLst>
          </p:cNvPr>
          <p:cNvSpPr/>
          <p:nvPr/>
        </p:nvSpPr>
        <p:spPr>
          <a:xfrm>
            <a:off x="8487717" y="3708178"/>
            <a:ext cx="1398111" cy="3128335"/>
          </a:xfrm>
          <a:custGeom>
            <a:avLst/>
            <a:gdLst>
              <a:gd name="connsiteX0" fmla="*/ 0 w 1398111"/>
              <a:gd name="connsiteY0" fmla="*/ 0 h 3128335"/>
              <a:gd name="connsiteX1" fmla="*/ 1398111 w 1398111"/>
              <a:gd name="connsiteY1" fmla="*/ 0 h 3128335"/>
              <a:gd name="connsiteX2" fmla="*/ 1398111 w 1398111"/>
              <a:gd name="connsiteY2" fmla="*/ 3128335 h 3128335"/>
              <a:gd name="connsiteX3" fmla="*/ 0 w 1398111"/>
              <a:gd name="connsiteY3" fmla="*/ 3128335 h 3128335"/>
              <a:gd name="connsiteX4" fmla="*/ 0 w 1398111"/>
              <a:gd name="connsiteY4" fmla="*/ 0 h 312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111" h="3128335">
                <a:moveTo>
                  <a:pt x="0" y="0"/>
                </a:moveTo>
                <a:lnTo>
                  <a:pt x="1398111" y="0"/>
                </a:lnTo>
                <a:lnTo>
                  <a:pt x="1398111" y="3128335"/>
                </a:lnTo>
                <a:lnTo>
                  <a:pt x="0" y="312833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3">
            <a:scrgbClr r="0" g="0" b="0"/>
          </a:fillRef>
          <a:effectRef idx="3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Bahnschrift" panose="020B0502040204020203" pitchFamily="34" charset="0"/>
              </a:rPr>
              <a:t>Smart Interactive whiteboards with finger touch installed in the classrooms &amp; Seminar Halls.</a:t>
            </a:r>
          </a:p>
        </p:txBody>
      </p:sp>
    </p:spTree>
    <p:extLst>
      <p:ext uri="{BB962C8B-B14F-4D97-AF65-F5344CB8AC3E}">
        <p14:creationId xmlns:p14="http://schemas.microsoft.com/office/powerpoint/2010/main" val="19166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F8CE3C-BBAC-432B-A741-382B9014C6CC}"/>
              </a:ext>
            </a:extLst>
          </p:cNvPr>
          <p:cNvGrpSpPr/>
          <p:nvPr/>
        </p:nvGrpSpPr>
        <p:grpSpPr>
          <a:xfrm>
            <a:off x="4693297" y="5923030"/>
            <a:ext cx="2052736" cy="955330"/>
            <a:chOff x="4693297" y="5411755"/>
            <a:chExt cx="2052736" cy="14462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C2F64E-0401-4F7E-A5C2-F8751D56673F}"/>
                </a:ext>
              </a:extLst>
            </p:cNvPr>
            <p:cNvSpPr/>
            <p:nvPr/>
          </p:nvSpPr>
          <p:spPr>
            <a:xfrm>
              <a:off x="5598367" y="5411755"/>
              <a:ext cx="242596" cy="142758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793B7AB-C2CC-4D3B-B1FC-D5094DE544A1}"/>
                </a:ext>
              </a:extLst>
            </p:cNvPr>
            <p:cNvCxnSpPr/>
            <p:nvPr/>
          </p:nvCxnSpPr>
          <p:spPr>
            <a:xfrm>
              <a:off x="5840963" y="5411755"/>
              <a:ext cx="905070" cy="144624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EC7EF6-BDC3-419B-9509-A74592394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3297" y="5411755"/>
              <a:ext cx="905070" cy="144624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7EB579D-E917-4C5D-B214-3694A96A23D2}"/>
              </a:ext>
            </a:extLst>
          </p:cNvPr>
          <p:cNvSpPr/>
          <p:nvPr/>
        </p:nvSpPr>
        <p:spPr>
          <a:xfrm>
            <a:off x="1660849" y="5680433"/>
            <a:ext cx="8117633" cy="2425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2BB73-7EA1-4830-AF09-AFADEC7749D4}"/>
              </a:ext>
            </a:extLst>
          </p:cNvPr>
          <p:cNvSpPr/>
          <p:nvPr/>
        </p:nvSpPr>
        <p:spPr>
          <a:xfrm>
            <a:off x="1838130" y="1714923"/>
            <a:ext cx="7763069" cy="3965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39C53B-ECA0-49C6-9DC5-0BAC9D8B0304}"/>
              </a:ext>
            </a:extLst>
          </p:cNvPr>
          <p:cNvSpPr/>
          <p:nvPr/>
        </p:nvSpPr>
        <p:spPr>
          <a:xfrm>
            <a:off x="1660849" y="5689764"/>
            <a:ext cx="8117633" cy="2425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E54CA9-DFE6-4EC4-8B70-A0CC3E296D62}"/>
              </a:ext>
            </a:extLst>
          </p:cNvPr>
          <p:cNvGrpSpPr/>
          <p:nvPr/>
        </p:nvGrpSpPr>
        <p:grpSpPr>
          <a:xfrm>
            <a:off x="2220686" y="1929527"/>
            <a:ext cx="7178937" cy="3478298"/>
            <a:chOff x="2220686" y="1418253"/>
            <a:chExt cx="7178937" cy="34782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1CA79A-9EA9-4574-97BB-1F6128A7E7CC}"/>
                </a:ext>
              </a:extLst>
            </p:cNvPr>
            <p:cNvSpPr/>
            <p:nvPr/>
          </p:nvSpPr>
          <p:spPr>
            <a:xfrm>
              <a:off x="2220686" y="1418253"/>
              <a:ext cx="2855167" cy="3452327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AABB0-F2BF-42DA-8F8A-A3A55A6263E0}"/>
                </a:ext>
              </a:extLst>
            </p:cNvPr>
            <p:cNvSpPr txBox="1"/>
            <p:nvPr/>
          </p:nvSpPr>
          <p:spPr>
            <a:xfrm>
              <a:off x="5253134" y="1557384"/>
              <a:ext cx="3995641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Information and communications technology unlocks the value of time, allowing and enabling multi-tasking, multi-channels, multi-this and multi-that.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98D8C7-0675-4C51-9C07-685B5BDD8C47}"/>
                </a:ext>
              </a:extLst>
            </p:cNvPr>
            <p:cNvSpPr txBox="1"/>
            <p:nvPr/>
          </p:nvSpPr>
          <p:spPr>
            <a:xfrm>
              <a:off x="6158206" y="4280998"/>
              <a:ext cx="324141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defRPr>
              </a:lvl1pPr>
            </a:lstStyle>
            <a:p>
              <a:pPr marL="342900" indent="-342900" algn="r">
                <a:buFontTx/>
                <a:buChar char="-"/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 Ka-shing</a:t>
              </a:r>
            </a:p>
            <a:p>
              <a:pPr algn="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founder of CK Hutchison Holdings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dirty="0">
                <a:latin typeface="Tw Cen MT Condensed Extra Bold" panose="020B0803020202020204" pitchFamily="34" charset="0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397369641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6115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7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61157 L -6.25E-7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7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23E351D0-1B2B-FDC0-B90F-3D445DE30F28}"/>
              </a:ext>
            </a:extLst>
          </p:cNvPr>
          <p:cNvSpPr/>
          <p:nvPr/>
        </p:nvSpPr>
        <p:spPr>
          <a:xfrm rot="16200000">
            <a:off x="7257239" y="5576884"/>
            <a:ext cx="809623" cy="447676"/>
          </a:xfrm>
          <a:prstGeom prst="trapezoid">
            <a:avLst>
              <a:gd name="adj" fmla="val 4814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8428ECD5-F518-EC74-9628-3CC8874F2B56}"/>
              </a:ext>
            </a:extLst>
          </p:cNvPr>
          <p:cNvSpPr/>
          <p:nvPr/>
        </p:nvSpPr>
        <p:spPr>
          <a:xfrm rot="16200000">
            <a:off x="7493387" y="5632983"/>
            <a:ext cx="337323" cy="335477"/>
          </a:xfrm>
          <a:prstGeom prst="trapezoi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BFEDA-63F8-3EF0-64C8-3F93BCAA064C}"/>
              </a:ext>
            </a:extLst>
          </p:cNvPr>
          <p:cNvSpPr/>
          <p:nvPr/>
        </p:nvSpPr>
        <p:spPr>
          <a:xfrm>
            <a:off x="-1" y="0"/>
            <a:ext cx="344025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8876C5-83CA-1342-5CA8-1CA99AA482FC}"/>
              </a:ext>
            </a:extLst>
          </p:cNvPr>
          <p:cNvGrpSpPr/>
          <p:nvPr/>
        </p:nvGrpSpPr>
        <p:grpSpPr>
          <a:xfrm>
            <a:off x="0" y="2857500"/>
            <a:ext cx="3467099" cy="1143000"/>
            <a:chOff x="0" y="274638"/>
            <a:chExt cx="12192000" cy="1143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2E7B2-9DF2-0180-5B38-35E216D13F61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1E7A8E-76B2-8101-5E24-85AE7AEC43D1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DBCE17-3433-0CA5-D811-3851F75E48E7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1E06647-1C68-86D2-E5DB-AB6E1F50839B}"/>
              </a:ext>
            </a:extLst>
          </p:cNvPr>
          <p:cNvSpPr/>
          <p:nvPr/>
        </p:nvSpPr>
        <p:spPr>
          <a:xfrm rot="17762404">
            <a:off x="258125" y="-17471"/>
            <a:ext cx="695278" cy="1008699"/>
          </a:xfrm>
          <a:custGeom>
            <a:avLst/>
            <a:gdLst>
              <a:gd name="connsiteX0" fmla="*/ 247755 w 2655665"/>
              <a:gd name="connsiteY0" fmla="*/ 2999594 h 2999594"/>
              <a:gd name="connsiteX1" fmla="*/ 0 w 2655665"/>
              <a:gd name="connsiteY1" fmla="*/ 2499265 h 2999594"/>
              <a:gd name="connsiteX2" fmla="*/ 1474565 w 2655665"/>
              <a:gd name="connsiteY2" fmla="*/ 0 h 2999594"/>
              <a:gd name="connsiteX3" fmla="*/ 2655665 w 2655665"/>
              <a:gd name="connsiteY3" fmla="*/ 1994059 h 2999594"/>
              <a:gd name="connsiteX4" fmla="*/ 2164956 w 2655665"/>
              <a:gd name="connsiteY4" fmla="*/ 1994059 h 2999594"/>
              <a:gd name="connsiteX5" fmla="*/ 1474603 w 2655665"/>
              <a:gd name="connsiteY5" fmla="*/ 861060 h 2999594"/>
              <a:gd name="connsiteX6" fmla="*/ 247879 w 2655665"/>
              <a:gd name="connsiteY6" fmla="*/ 2999518 h 299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5665" h="2999594">
                <a:moveTo>
                  <a:pt x="247755" y="2999594"/>
                </a:moveTo>
                <a:lnTo>
                  <a:pt x="0" y="2499265"/>
                </a:lnTo>
                <a:lnTo>
                  <a:pt x="1474565" y="0"/>
                </a:lnTo>
                <a:lnTo>
                  <a:pt x="2655665" y="1994059"/>
                </a:lnTo>
                <a:lnTo>
                  <a:pt x="2164956" y="1994059"/>
                </a:lnTo>
                <a:lnTo>
                  <a:pt x="1474603" y="861060"/>
                </a:lnTo>
                <a:lnTo>
                  <a:pt x="247879" y="299951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B3D58-46F0-BDFD-D0FF-859EE46F974F}"/>
              </a:ext>
            </a:extLst>
          </p:cNvPr>
          <p:cNvSpPr/>
          <p:nvPr/>
        </p:nvSpPr>
        <p:spPr>
          <a:xfrm>
            <a:off x="2548371" y="5974277"/>
            <a:ext cx="815685" cy="760901"/>
          </a:xfrm>
          <a:custGeom>
            <a:avLst/>
            <a:gdLst>
              <a:gd name="connsiteX0" fmla="*/ 491680 w 2463355"/>
              <a:gd name="connsiteY0" fmla="*/ 0 h 2510351"/>
              <a:gd name="connsiteX1" fmla="*/ 986980 w 2463355"/>
              <a:gd name="connsiteY1" fmla="*/ 0 h 2510351"/>
              <a:gd name="connsiteX2" fmla="*/ 2463356 w 2463355"/>
              <a:gd name="connsiteY2" fmla="*/ 2505075 h 2510351"/>
              <a:gd name="connsiteX3" fmla="*/ 0 w 2463355"/>
              <a:gd name="connsiteY3" fmla="*/ 2510352 h 2510351"/>
              <a:gd name="connsiteX4" fmla="*/ 282178 w 2463355"/>
              <a:gd name="connsiteY4" fmla="*/ 2000250 h 2510351"/>
              <a:gd name="connsiteX5" fmla="*/ 1672828 w 2463355"/>
              <a:gd name="connsiteY5" fmla="*/ 2000250 h 2510351"/>
              <a:gd name="connsiteX6" fmla="*/ 491728 w 2463355"/>
              <a:gd name="connsiteY6" fmla="*/ 0 h 251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3355" h="2510351">
                <a:moveTo>
                  <a:pt x="491680" y="0"/>
                </a:moveTo>
                <a:lnTo>
                  <a:pt x="986980" y="0"/>
                </a:lnTo>
                <a:lnTo>
                  <a:pt x="2463356" y="2505075"/>
                </a:lnTo>
                <a:lnTo>
                  <a:pt x="0" y="2510352"/>
                </a:lnTo>
                <a:lnTo>
                  <a:pt x="282178" y="2000250"/>
                </a:lnTo>
                <a:lnTo>
                  <a:pt x="1672828" y="2000250"/>
                </a:lnTo>
                <a:lnTo>
                  <a:pt x="49172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56A9BD10-90E9-574C-0BE3-29515E15D5ED}"/>
              </a:ext>
            </a:extLst>
          </p:cNvPr>
          <p:cNvSpPr/>
          <p:nvPr/>
        </p:nvSpPr>
        <p:spPr>
          <a:xfrm rot="16200000">
            <a:off x="7233424" y="855214"/>
            <a:ext cx="809623" cy="447676"/>
          </a:xfrm>
          <a:prstGeom prst="trapezoid">
            <a:avLst>
              <a:gd name="adj" fmla="val 4814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132B1BDD-3BFF-A1F0-E150-374A98B29A74}"/>
              </a:ext>
            </a:extLst>
          </p:cNvPr>
          <p:cNvSpPr/>
          <p:nvPr/>
        </p:nvSpPr>
        <p:spPr>
          <a:xfrm rot="5400000" flipH="1">
            <a:off x="7681100" y="1642159"/>
            <a:ext cx="809623" cy="447676"/>
          </a:xfrm>
          <a:prstGeom prst="trapezoid">
            <a:avLst>
              <a:gd name="adj" fmla="val 4814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A044C61A-E1CA-3EA4-62AC-C13C831E5FDE}"/>
              </a:ext>
            </a:extLst>
          </p:cNvPr>
          <p:cNvSpPr/>
          <p:nvPr/>
        </p:nvSpPr>
        <p:spPr>
          <a:xfrm rot="16200000">
            <a:off x="7233425" y="2429104"/>
            <a:ext cx="809623" cy="447676"/>
          </a:xfrm>
          <a:prstGeom prst="trapezoid">
            <a:avLst>
              <a:gd name="adj" fmla="val 4814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612479C2-A603-6E3C-C444-3F6C3E9DB27F}"/>
              </a:ext>
            </a:extLst>
          </p:cNvPr>
          <p:cNvSpPr/>
          <p:nvPr/>
        </p:nvSpPr>
        <p:spPr>
          <a:xfrm rot="5400000" flipH="1">
            <a:off x="7681101" y="3216049"/>
            <a:ext cx="809623" cy="447676"/>
          </a:xfrm>
          <a:prstGeom prst="trapezoid">
            <a:avLst>
              <a:gd name="adj" fmla="val 4814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FAB33120-137F-C537-22AF-8EB0BBD5B709}"/>
              </a:ext>
            </a:extLst>
          </p:cNvPr>
          <p:cNvSpPr/>
          <p:nvPr/>
        </p:nvSpPr>
        <p:spPr>
          <a:xfrm rot="16200000">
            <a:off x="7257238" y="4002994"/>
            <a:ext cx="809623" cy="447676"/>
          </a:xfrm>
          <a:prstGeom prst="trapezoid">
            <a:avLst>
              <a:gd name="adj" fmla="val 4814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1A75089-E9D2-CC17-C713-ACA4C4DEFAAB}"/>
              </a:ext>
            </a:extLst>
          </p:cNvPr>
          <p:cNvSpPr/>
          <p:nvPr/>
        </p:nvSpPr>
        <p:spPr>
          <a:xfrm rot="5400000" flipH="1">
            <a:off x="7704914" y="4789939"/>
            <a:ext cx="809623" cy="447676"/>
          </a:xfrm>
          <a:prstGeom prst="trapezoid">
            <a:avLst>
              <a:gd name="adj" fmla="val 4814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81CDC0-6E47-0F04-2F03-E82AC6036581}"/>
              </a:ext>
            </a:extLst>
          </p:cNvPr>
          <p:cNvSpPr/>
          <p:nvPr/>
        </p:nvSpPr>
        <p:spPr>
          <a:xfrm>
            <a:off x="7962087" y="813242"/>
            <a:ext cx="2556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800" dirty="0" err="1">
                <a:latin typeface="Tw Cen MT Condensed Extra Bold" panose="020B0803020202020204" pitchFamily="34" charset="0"/>
              </a:rPr>
              <a:t>Datacenter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D3C12-5B17-DBBF-F32F-5BD8A23214FE}"/>
              </a:ext>
            </a:extLst>
          </p:cNvPr>
          <p:cNvSpPr/>
          <p:nvPr/>
        </p:nvSpPr>
        <p:spPr>
          <a:xfrm>
            <a:off x="5289210" y="1606411"/>
            <a:ext cx="2487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IN" sz="2800" dirty="0">
                <a:latin typeface="Tw Cen MT Condensed Extra Bold" panose="020B0803020202020204" pitchFamily="34" charset="0"/>
              </a:rPr>
              <a:t>Servers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2B63F9-548F-6C4F-F892-619C1E46C295}"/>
              </a:ext>
            </a:extLst>
          </p:cNvPr>
          <p:cNvSpPr/>
          <p:nvPr/>
        </p:nvSpPr>
        <p:spPr>
          <a:xfrm>
            <a:off x="7962087" y="2395632"/>
            <a:ext cx="2556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IN" sz="2800" dirty="0">
                <a:latin typeface="Tw Cen MT Condensed Extra Bold" panose="020B0803020202020204" pitchFamily="34" charset="0"/>
              </a:rPr>
              <a:t>Storages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471D65-E3F3-2BCE-B2B7-ED42488012E6}"/>
              </a:ext>
            </a:extLst>
          </p:cNvPr>
          <p:cNvSpPr/>
          <p:nvPr/>
        </p:nvSpPr>
        <p:spPr>
          <a:xfrm>
            <a:off x="5283632" y="3176253"/>
            <a:ext cx="2487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IN" sz="2800" dirty="0">
                <a:latin typeface="Tw Cen MT Condensed Extra Bold" panose="020B0803020202020204" pitchFamily="34" charset="0"/>
              </a:rPr>
              <a:t>Routers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4FB43-26C9-FA78-DF65-D79D2BBEF380}"/>
              </a:ext>
            </a:extLst>
          </p:cNvPr>
          <p:cNvSpPr/>
          <p:nvPr/>
        </p:nvSpPr>
        <p:spPr>
          <a:xfrm>
            <a:off x="7962087" y="3960922"/>
            <a:ext cx="2556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IN" sz="2800" dirty="0">
                <a:latin typeface="Tw Cen MT Condensed Extra Bold" panose="020B0803020202020204" pitchFamily="34" charset="0"/>
              </a:rPr>
              <a:t>Switches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822EE-4E47-355C-237F-F19F2B08630D}"/>
              </a:ext>
            </a:extLst>
          </p:cNvPr>
          <p:cNvSpPr/>
          <p:nvPr/>
        </p:nvSpPr>
        <p:spPr>
          <a:xfrm>
            <a:off x="5283632" y="4752167"/>
            <a:ext cx="2487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IN" sz="2800" dirty="0">
                <a:latin typeface="Tw Cen MT Condensed Extra Bold" panose="020B0803020202020204" pitchFamily="34" charset="0"/>
              </a:rPr>
              <a:t>Facilities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689FE-C5A2-7A0B-5160-7612329AFE39}"/>
              </a:ext>
            </a:extLst>
          </p:cNvPr>
          <p:cNvSpPr/>
          <p:nvPr/>
        </p:nvSpPr>
        <p:spPr>
          <a:xfrm>
            <a:off x="7962087" y="5539112"/>
            <a:ext cx="2556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IN" sz="2800" dirty="0">
                <a:latin typeface="Tw Cen MT Condensed Extra Bold" panose="020B0803020202020204" pitchFamily="34" charset="0"/>
              </a:rPr>
              <a:t>Computers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430282-F9D2-FD8A-4790-757A18D8A822}"/>
              </a:ext>
            </a:extLst>
          </p:cNvPr>
          <p:cNvSpPr txBox="1"/>
          <p:nvPr/>
        </p:nvSpPr>
        <p:spPr>
          <a:xfrm>
            <a:off x="0" y="3071004"/>
            <a:ext cx="3440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 SemiBold" panose="020B0502040204020203" pitchFamily="34" charset="0"/>
              </a:rPr>
              <a:t>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C373F-810B-EB89-E4DA-9AF5D9114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b="6802"/>
          <a:stretch/>
        </p:blipFill>
        <p:spPr>
          <a:xfrm>
            <a:off x="3470808" y="6901947"/>
            <a:ext cx="3518943" cy="20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4A8FD8-B36D-84B3-8D90-A1A47549788D}"/>
              </a:ext>
            </a:extLst>
          </p:cNvPr>
          <p:cNvSpPr/>
          <p:nvPr/>
        </p:nvSpPr>
        <p:spPr bwMode="auto">
          <a:xfrm>
            <a:off x="-7840" y="0"/>
            <a:ext cx="12199840" cy="10776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91503-9750-05DD-9847-E16D075048CD}"/>
              </a:ext>
            </a:extLst>
          </p:cNvPr>
          <p:cNvCxnSpPr/>
          <p:nvPr/>
        </p:nvCxnSpPr>
        <p:spPr>
          <a:xfrm>
            <a:off x="-7840" y="1033357"/>
            <a:ext cx="121998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1700A42-A96A-929B-884A-3AD6934B0222}"/>
              </a:ext>
            </a:extLst>
          </p:cNvPr>
          <p:cNvSpPr/>
          <p:nvPr/>
        </p:nvSpPr>
        <p:spPr>
          <a:xfrm>
            <a:off x="3617459" y="179479"/>
            <a:ext cx="4957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en-IN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LPU’s </a:t>
            </a:r>
            <a:r>
              <a:rPr lang="en-IN" sz="4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Datacenters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hnschrift SemiBold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2958D7-D287-1C06-24AA-0F81DF1DB3CA}"/>
              </a:ext>
            </a:extLst>
          </p:cNvPr>
          <p:cNvSpPr/>
          <p:nvPr/>
        </p:nvSpPr>
        <p:spPr>
          <a:xfrm>
            <a:off x="5548513" y="1781175"/>
            <a:ext cx="6458431" cy="4333875"/>
          </a:xfrm>
          <a:custGeom>
            <a:avLst/>
            <a:gdLst>
              <a:gd name="connsiteX0" fmla="*/ 0 w 5610226"/>
              <a:gd name="connsiteY0" fmla="*/ 0 h 4333875"/>
              <a:gd name="connsiteX1" fmla="*/ 5610226 w 5610226"/>
              <a:gd name="connsiteY1" fmla="*/ 0 h 4333875"/>
              <a:gd name="connsiteX2" fmla="*/ 5610226 w 5610226"/>
              <a:gd name="connsiteY2" fmla="*/ 4333875 h 4333875"/>
              <a:gd name="connsiteX3" fmla="*/ 2476501 w 5610226"/>
              <a:gd name="connsiteY3" fmla="*/ 4333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0226" h="4333875">
                <a:moveTo>
                  <a:pt x="0" y="0"/>
                </a:moveTo>
                <a:lnTo>
                  <a:pt x="5610226" y="0"/>
                </a:lnTo>
                <a:lnTo>
                  <a:pt x="5610226" y="4333875"/>
                </a:lnTo>
                <a:lnTo>
                  <a:pt x="2476501" y="433387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E4B7F5-995B-0A03-0A16-DE2174507F67}"/>
              </a:ext>
            </a:extLst>
          </p:cNvPr>
          <p:cNvGrpSpPr/>
          <p:nvPr/>
        </p:nvGrpSpPr>
        <p:grpSpPr>
          <a:xfrm>
            <a:off x="77846" y="1781175"/>
            <a:ext cx="6050972" cy="1019175"/>
            <a:chOff x="1068481" y="2009775"/>
            <a:chExt cx="5256280" cy="10191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D10939-2775-A633-AA3D-75617771CCEE}"/>
                </a:ext>
              </a:extLst>
            </p:cNvPr>
            <p:cNvGrpSpPr/>
            <p:nvPr/>
          </p:nvGrpSpPr>
          <p:grpSpPr>
            <a:xfrm>
              <a:off x="1068481" y="2009775"/>
              <a:ext cx="5256280" cy="1019175"/>
              <a:chOff x="1049431" y="2009775"/>
              <a:chExt cx="5256280" cy="10191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36CD91-C287-E9D3-0E0A-E00085008296}"/>
                  </a:ext>
                </a:extLst>
              </p:cNvPr>
              <p:cNvSpPr/>
              <p:nvPr/>
            </p:nvSpPr>
            <p:spPr>
              <a:xfrm>
                <a:off x="1918209" y="2009775"/>
                <a:ext cx="4387502" cy="1019175"/>
              </a:xfrm>
              <a:custGeom>
                <a:avLst/>
                <a:gdLst>
                  <a:gd name="connsiteX0" fmla="*/ 3799081 w 4387502"/>
                  <a:gd name="connsiteY0" fmla="*/ 0 h 1019175"/>
                  <a:gd name="connsiteX1" fmla="*/ 4387502 w 4387502"/>
                  <a:gd name="connsiteY1" fmla="*/ 1019175 h 1019175"/>
                  <a:gd name="connsiteX2" fmla="*/ 588421 w 4387502"/>
                  <a:gd name="connsiteY2" fmla="*/ 1019175 h 1019175"/>
                  <a:gd name="connsiteX3" fmla="*/ 0 w 4387502"/>
                  <a:gd name="connsiteY3" fmla="*/ 1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7502" h="1019175">
                    <a:moveTo>
                      <a:pt x="3799081" y="0"/>
                    </a:moveTo>
                    <a:lnTo>
                      <a:pt x="4387502" y="1019175"/>
                    </a:lnTo>
                    <a:lnTo>
                      <a:pt x="588421" y="10191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N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08D56B0-D15E-817A-6162-C6817CB4CC02}"/>
                  </a:ext>
                </a:extLst>
              </p:cNvPr>
              <p:cNvSpPr/>
              <p:nvPr/>
            </p:nvSpPr>
            <p:spPr>
              <a:xfrm>
                <a:off x="1049431" y="2009775"/>
                <a:ext cx="1364125" cy="1019175"/>
              </a:xfrm>
              <a:custGeom>
                <a:avLst/>
                <a:gdLst>
                  <a:gd name="connsiteX0" fmla="*/ 775704 w 1364125"/>
                  <a:gd name="connsiteY0" fmla="*/ 0 h 1019175"/>
                  <a:gd name="connsiteX1" fmla="*/ 1364125 w 1364125"/>
                  <a:gd name="connsiteY1" fmla="*/ 1019175 h 1019175"/>
                  <a:gd name="connsiteX2" fmla="*/ 1 w 1364125"/>
                  <a:gd name="connsiteY2" fmla="*/ 1019175 h 1019175"/>
                  <a:gd name="connsiteX3" fmla="*/ 0 w 1364125"/>
                  <a:gd name="connsiteY3" fmla="*/ 0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4125" h="1019175">
                    <a:moveTo>
                      <a:pt x="775704" y="0"/>
                    </a:moveTo>
                    <a:lnTo>
                      <a:pt x="1364125" y="1019175"/>
                    </a:lnTo>
                    <a:lnTo>
                      <a:pt x="1" y="1019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N" dirty="0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8442CE-4C86-E2BB-0874-5A7A0AABB360}"/>
                </a:ext>
              </a:extLst>
            </p:cNvPr>
            <p:cNvSpPr txBox="1"/>
            <p:nvPr/>
          </p:nvSpPr>
          <p:spPr>
            <a:xfrm>
              <a:off x="1418398" y="2148571"/>
              <a:ext cx="32333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IN" sz="44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DB4C7B-3799-8270-BCCB-91065064200D}"/>
                </a:ext>
              </a:extLst>
            </p:cNvPr>
            <p:cNvSpPr txBox="1"/>
            <p:nvPr/>
          </p:nvSpPr>
          <p:spPr>
            <a:xfrm>
              <a:off x="2434978" y="2037510"/>
              <a:ext cx="3547711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All the devices are deployed and are given proper environment for smooth working of network operations.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A48B44-0AA6-8134-DB58-9128D564A163}"/>
              </a:ext>
            </a:extLst>
          </p:cNvPr>
          <p:cNvGrpSpPr/>
          <p:nvPr/>
        </p:nvGrpSpPr>
        <p:grpSpPr>
          <a:xfrm>
            <a:off x="767445" y="2886075"/>
            <a:ext cx="6067305" cy="1040676"/>
            <a:chOff x="1749500" y="3114675"/>
            <a:chExt cx="5270466" cy="10406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9E4EE4-D68D-4FA0-AC68-E8736076E4BF}"/>
                </a:ext>
              </a:extLst>
            </p:cNvPr>
            <p:cNvGrpSpPr/>
            <p:nvPr/>
          </p:nvGrpSpPr>
          <p:grpSpPr>
            <a:xfrm>
              <a:off x="1749500" y="3114675"/>
              <a:ext cx="5270466" cy="1019175"/>
              <a:chOff x="1106167" y="2009775"/>
              <a:chExt cx="5270466" cy="101917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949412-E853-10C8-54A6-8A30D60B8017}"/>
                  </a:ext>
                </a:extLst>
              </p:cNvPr>
              <p:cNvSpPr/>
              <p:nvPr/>
            </p:nvSpPr>
            <p:spPr>
              <a:xfrm>
                <a:off x="1989131" y="2009775"/>
                <a:ext cx="4387502" cy="1019175"/>
              </a:xfrm>
              <a:custGeom>
                <a:avLst/>
                <a:gdLst>
                  <a:gd name="connsiteX0" fmla="*/ 3799081 w 4387502"/>
                  <a:gd name="connsiteY0" fmla="*/ 0 h 1019175"/>
                  <a:gd name="connsiteX1" fmla="*/ 4387502 w 4387502"/>
                  <a:gd name="connsiteY1" fmla="*/ 1019175 h 1019175"/>
                  <a:gd name="connsiteX2" fmla="*/ 588421 w 4387502"/>
                  <a:gd name="connsiteY2" fmla="*/ 1019175 h 1019175"/>
                  <a:gd name="connsiteX3" fmla="*/ 0 w 4387502"/>
                  <a:gd name="connsiteY3" fmla="*/ 1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7502" h="1019175">
                    <a:moveTo>
                      <a:pt x="3799081" y="0"/>
                    </a:moveTo>
                    <a:lnTo>
                      <a:pt x="4387502" y="1019175"/>
                    </a:lnTo>
                    <a:lnTo>
                      <a:pt x="588421" y="10191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N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5044CBF-3C74-71BF-9DFF-A708CF3627C6}"/>
                  </a:ext>
                </a:extLst>
              </p:cNvPr>
              <p:cNvSpPr/>
              <p:nvPr/>
            </p:nvSpPr>
            <p:spPr>
              <a:xfrm>
                <a:off x="1106167" y="2009775"/>
                <a:ext cx="1364125" cy="1019175"/>
              </a:xfrm>
              <a:custGeom>
                <a:avLst/>
                <a:gdLst>
                  <a:gd name="connsiteX0" fmla="*/ 775704 w 1364125"/>
                  <a:gd name="connsiteY0" fmla="*/ 0 h 1019175"/>
                  <a:gd name="connsiteX1" fmla="*/ 1364125 w 1364125"/>
                  <a:gd name="connsiteY1" fmla="*/ 1019175 h 1019175"/>
                  <a:gd name="connsiteX2" fmla="*/ 1 w 1364125"/>
                  <a:gd name="connsiteY2" fmla="*/ 1019175 h 1019175"/>
                  <a:gd name="connsiteX3" fmla="*/ 0 w 1364125"/>
                  <a:gd name="connsiteY3" fmla="*/ 0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4125" h="1019175">
                    <a:moveTo>
                      <a:pt x="775704" y="0"/>
                    </a:moveTo>
                    <a:lnTo>
                      <a:pt x="1364125" y="1019175"/>
                    </a:lnTo>
                    <a:lnTo>
                      <a:pt x="1" y="1019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N" dirty="0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BD7D77-B3E4-2F3A-8E47-66239FD79250}"/>
                </a:ext>
              </a:extLst>
            </p:cNvPr>
            <p:cNvSpPr txBox="1"/>
            <p:nvPr/>
          </p:nvSpPr>
          <p:spPr>
            <a:xfrm>
              <a:off x="2086665" y="3224896"/>
              <a:ext cx="41384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IN" sz="44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8992D0-A3F0-909B-FAAC-F2922DD0D2CD}"/>
                </a:ext>
              </a:extLst>
            </p:cNvPr>
            <p:cNvSpPr txBox="1"/>
            <p:nvPr/>
          </p:nvSpPr>
          <p:spPr>
            <a:xfrm>
              <a:off x="3150480" y="3139688"/>
              <a:ext cx="357168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All the data convergence policies such as routing / switching &amp; also computing services are managed. </a:t>
              </a:r>
              <a:endParaRPr lang="en-IN" sz="2000" dirty="0">
                <a:solidFill>
                  <a:prstClr val="white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22A012-19F1-E413-2819-35AE279C6582}"/>
              </a:ext>
            </a:extLst>
          </p:cNvPr>
          <p:cNvGrpSpPr/>
          <p:nvPr/>
        </p:nvGrpSpPr>
        <p:grpSpPr>
          <a:xfrm>
            <a:off x="1499225" y="3984888"/>
            <a:ext cx="6067306" cy="1025262"/>
            <a:chOff x="2468412" y="4213488"/>
            <a:chExt cx="5270466" cy="10252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0257C5-81A7-68F5-4C9E-6122BC122057}"/>
                </a:ext>
              </a:extLst>
            </p:cNvPr>
            <p:cNvGrpSpPr/>
            <p:nvPr/>
          </p:nvGrpSpPr>
          <p:grpSpPr>
            <a:xfrm>
              <a:off x="2468412" y="4219575"/>
              <a:ext cx="5270466" cy="1019175"/>
              <a:chOff x="1191271" y="2009775"/>
              <a:chExt cx="5270466" cy="101917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BA04930-8FC8-B6B2-DB57-463CD67B6F9C}"/>
                  </a:ext>
                </a:extLst>
              </p:cNvPr>
              <p:cNvSpPr/>
              <p:nvPr/>
            </p:nvSpPr>
            <p:spPr>
              <a:xfrm>
                <a:off x="2074235" y="2009775"/>
                <a:ext cx="4387502" cy="1019175"/>
              </a:xfrm>
              <a:custGeom>
                <a:avLst/>
                <a:gdLst>
                  <a:gd name="connsiteX0" fmla="*/ 3799081 w 4387502"/>
                  <a:gd name="connsiteY0" fmla="*/ 0 h 1019175"/>
                  <a:gd name="connsiteX1" fmla="*/ 4387502 w 4387502"/>
                  <a:gd name="connsiteY1" fmla="*/ 1019175 h 1019175"/>
                  <a:gd name="connsiteX2" fmla="*/ 588421 w 4387502"/>
                  <a:gd name="connsiteY2" fmla="*/ 1019175 h 1019175"/>
                  <a:gd name="connsiteX3" fmla="*/ 0 w 4387502"/>
                  <a:gd name="connsiteY3" fmla="*/ 1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7502" h="1019175">
                    <a:moveTo>
                      <a:pt x="3799081" y="0"/>
                    </a:moveTo>
                    <a:lnTo>
                      <a:pt x="4387502" y="1019175"/>
                    </a:lnTo>
                    <a:lnTo>
                      <a:pt x="588421" y="10191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N" dirty="0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D9C4CA4-F182-B739-B69B-8E6744D23541}"/>
                  </a:ext>
                </a:extLst>
              </p:cNvPr>
              <p:cNvSpPr/>
              <p:nvPr/>
            </p:nvSpPr>
            <p:spPr>
              <a:xfrm>
                <a:off x="1191271" y="2009775"/>
                <a:ext cx="1364125" cy="1019175"/>
              </a:xfrm>
              <a:custGeom>
                <a:avLst/>
                <a:gdLst>
                  <a:gd name="connsiteX0" fmla="*/ 775704 w 1364125"/>
                  <a:gd name="connsiteY0" fmla="*/ 0 h 1019175"/>
                  <a:gd name="connsiteX1" fmla="*/ 1364125 w 1364125"/>
                  <a:gd name="connsiteY1" fmla="*/ 1019175 h 1019175"/>
                  <a:gd name="connsiteX2" fmla="*/ 1 w 1364125"/>
                  <a:gd name="connsiteY2" fmla="*/ 1019175 h 1019175"/>
                  <a:gd name="connsiteX3" fmla="*/ 0 w 1364125"/>
                  <a:gd name="connsiteY3" fmla="*/ 0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4125" h="1019175">
                    <a:moveTo>
                      <a:pt x="775704" y="0"/>
                    </a:moveTo>
                    <a:lnTo>
                      <a:pt x="1364125" y="1019175"/>
                    </a:lnTo>
                    <a:lnTo>
                      <a:pt x="1" y="1019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N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157D6C-F183-F220-B35B-6F67597261FE}"/>
                </a:ext>
              </a:extLst>
            </p:cNvPr>
            <p:cNvSpPr txBox="1"/>
            <p:nvPr/>
          </p:nvSpPr>
          <p:spPr>
            <a:xfrm>
              <a:off x="2725752" y="4320271"/>
              <a:ext cx="41941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IN" sz="44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3FB1FD-F8C7-02CB-1CFC-10B79307FDF6}"/>
                </a:ext>
              </a:extLst>
            </p:cNvPr>
            <p:cNvSpPr txBox="1"/>
            <p:nvPr/>
          </p:nvSpPr>
          <p:spPr>
            <a:xfrm>
              <a:off x="3832536" y="4213488"/>
              <a:ext cx="338569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The university </a:t>
              </a:r>
              <a:r>
                <a:rPr lang="en-US" sz="2000" dirty="0" err="1">
                  <a:solidFill>
                    <a:prstClr val="white"/>
                  </a:solidFill>
                  <a:latin typeface="Bahnschrift" panose="020B0502040204020203" pitchFamily="34" charset="0"/>
                </a:rPr>
                <a:t>datacentre</a:t>
              </a:r>
              <a:r>
                <a:rPr lang="en-US" sz="20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 works 24x7 to provide internet and intranet services.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742F63-55C7-CFE2-916F-0550FAFB53CE}"/>
              </a:ext>
            </a:extLst>
          </p:cNvPr>
          <p:cNvGrpSpPr/>
          <p:nvPr/>
        </p:nvGrpSpPr>
        <p:grpSpPr>
          <a:xfrm>
            <a:off x="2205150" y="5095875"/>
            <a:ext cx="6067311" cy="1028325"/>
            <a:chOff x="3163614" y="5324475"/>
            <a:chExt cx="5270470" cy="102832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AE4F8-3172-D16D-E172-2340EBFA1171}"/>
                </a:ext>
              </a:extLst>
            </p:cNvPr>
            <p:cNvGrpSpPr/>
            <p:nvPr/>
          </p:nvGrpSpPr>
          <p:grpSpPr>
            <a:xfrm>
              <a:off x="3163614" y="5324475"/>
              <a:ext cx="5270470" cy="1019175"/>
              <a:chOff x="1262191" y="2009775"/>
              <a:chExt cx="5270470" cy="1019175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4837B7-FA8D-59D4-12D2-FD3CBCAAEA94}"/>
                  </a:ext>
                </a:extLst>
              </p:cNvPr>
              <p:cNvSpPr/>
              <p:nvPr/>
            </p:nvSpPr>
            <p:spPr>
              <a:xfrm>
                <a:off x="2145159" y="2009775"/>
                <a:ext cx="4387502" cy="1019175"/>
              </a:xfrm>
              <a:custGeom>
                <a:avLst/>
                <a:gdLst>
                  <a:gd name="connsiteX0" fmla="*/ 3799081 w 4387502"/>
                  <a:gd name="connsiteY0" fmla="*/ 0 h 1019175"/>
                  <a:gd name="connsiteX1" fmla="*/ 4387502 w 4387502"/>
                  <a:gd name="connsiteY1" fmla="*/ 1019175 h 1019175"/>
                  <a:gd name="connsiteX2" fmla="*/ 588421 w 4387502"/>
                  <a:gd name="connsiteY2" fmla="*/ 1019175 h 1019175"/>
                  <a:gd name="connsiteX3" fmla="*/ 0 w 4387502"/>
                  <a:gd name="connsiteY3" fmla="*/ 1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7502" h="1019175">
                    <a:moveTo>
                      <a:pt x="3799081" y="0"/>
                    </a:moveTo>
                    <a:lnTo>
                      <a:pt x="4387502" y="1019175"/>
                    </a:lnTo>
                    <a:lnTo>
                      <a:pt x="588421" y="10191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N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4116D4C-AC49-0AEA-9026-A50207AE4A65}"/>
                  </a:ext>
                </a:extLst>
              </p:cNvPr>
              <p:cNvSpPr/>
              <p:nvPr/>
            </p:nvSpPr>
            <p:spPr>
              <a:xfrm>
                <a:off x="1262191" y="2009775"/>
                <a:ext cx="1364125" cy="1019175"/>
              </a:xfrm>
              <a:custGeom>
                <a:avLst/>
                <a:gdLst>
                  <a:gd name="connsiteX0" fmla="*/ 775704 w 1364125"/>
                  <a:gd name="connsiteY0" fmla="*/ 0 h 1019175"/>
                  <a:gd name="connsiteX1" fmla="*/ 1364125 w 1364125"/>
                  <a:gd name="connsiteY1" fmla="*/ 1019175 h 1019175"/>
                  <a:gd name="connsiteX2" fmla="*/ 1 w 1364125"/>
                  <a:gd name="connsiteY2" fmla="*/ 1019175 h 1019175"/>
                  <a:gd name="connsiteX3" fmla="*/ 0 w 1364125"/>
                  <a:gd name="connsiteY3" fmla="*/ 0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4125" h="1019175">
                    <a:moveTo>
                      <a:pt x="775704" y="0"/>
                    </a:moveTo>
                    <a:lnTo>
                      <a:pt x="1364125" y="1019175"/>
                    </a:lnTo>
                    <a:lnTo>
                      <a:pt x="1" y="1019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N">
                  <a:solidFill>
                    <a:prstClr val="white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E8A538-80F7-5DE1-5649-5B5818646394}"/>
                </a:ext>
              </a:extLst>
            </p:cNvPr>
            <p:cNvSpPr txBox="1"/>
            <p:nvPr/>
          </p:nvSpPr>
          <p:spPr>
            <a:xfrm>
              <a:off x="3411301" y="5444221"/>
              <a:ext cx="438909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IN" sz="44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39B448-E0B8-8B3F-2DF2-A957295783DC}"/>
                </a:ext>
              </a:extLst>
            </p:cNvPr>
            <p:cNvSpPr txBox="1"/>
            <p:nvPr/>
          </p:nvSpPr>
          <p:spPr>
            <a:xfrm>
              <a:off x="4555836" y="5337137"/>
              <a:ext cx="32008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All the passive infrastructure, designed in star topology is connected to this point.</a:t>
              </a:r>
              <a:endParaRPr lang="en-IN" sz="2000" dirty="0">
                <a:solidFill>
                  <a:prstClr val="white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11B207D-D0C7-4017-5C3D-23DDA1E904DB}"/>
              </a:ext>
            </a:extLst>
          </p:cNvPr>
          <p:cNvSpPr/>
          <p:nvPr/>
        </p:nvSpPr>
        <p:spPr>
          <a:xfrm>
            <a:off x="12192000" y="1699704"/>
            <a:ext cx="5103088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E342DF-351A-8538-DDDD-7630F1348913}"/>
              </a:ext>
            </a:extLst>
          </p:cNvPr>
          <p:cNvSpPr/>
          <p:nvPr/>
        </p:nvSpPr>
        <p:spPr>
          <a:xfrm>
            <a:off x="12191999" y="3212518"/>
            <a:ext cx="5103087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C926A-32C3-EA91-2DF3-E04056AE9C2B}"/>
              </a:ext>
            </a:extLst>
          </p:cNvPr>
          <p:cNvSpPr/>
          <p:nvPr/>
        </p:nvSpPr>
        <p:spPr>
          <a:xfrm>
            <a:off x="12191999" y="4725332"/>
            <a:ext cx="5090163" cy="14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FBCCE4-DE94-693D-419C-4881F3611E96}"/>
              </a:ext>
            </a:extLst>
          </p:cNvPr>
          <p:cNvSpPr/>
          <p:nvPr/>
        </p:nvSpPr>
        <p:spPr>
          <a:xfrm>
            <a:off x="12192000" y="1436914"/>
            <a:ext cx="5254171" cy="4891290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1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EB9FF63-AA55-8A99-BC34-35A002520E01}"/>
              </a:ext>
            </a:extLst>
          </p:cNvPr>
          <p:cNvSpPr/>
          <p:nvPr/>
        </p:nvSpPr>
        <p:spPr>
          <a:xfrm>
            <a:off x="244929" y="1208314"/>
            <a:ext cx="2677885" cy="54467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50800" dir="102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103-419D-944C-6568-D07E78824267}"/>
              </a:ext>
            </a:extLst>
          </p:cNvPr>
          <p:cNvSpPr/>
          <p:nvPr/>
        </p:nvSpPr>
        <p:spPr bwMode="auto">
          <a:xfrm>
            <a:off x="-7840" y="0"/>
            <a:ext cx="12199840" cy="10776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ACA0D5-C298-B883-4F25-A2C2D2E11FB1}"/>
              </a:ext>
            </a:extLst>
          </p:cNvPr>
          <p:cNvCxnSpPr/>
          <p:nvPr/>
        </p:nvCxnSpPr>
        <p:spPr>
          <a:xfrm>
            <a:off x="-7840" y="1033357"/>
            <a:ext cx="121998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CF03D9F-D1C9-EFAB-446F-F9926D8C4E10}"/>
              </a:ext>
            </a:extLst>
          </p:cNvPr>
          <p:cNvSpPr/>
          <p:nvPr/>
        </p:nvSpPr>
        <p:spPr>
          <a:xfrm>
            <a:off x="2277981" y="179479"/>
            <a:ext cx="76360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en-IN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Servers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hnschrift SemiBold" panose="020B050204020402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3EC2A7-46C5-64E3-0D6A-7D5A4F032F65}"/>
              </a:ext>
            </a:extLst>
          </p:cNvPr>
          <p:cNvGrpSpPr/>
          <p:nvPr/>
        </p:nvGrpSpPr>
        <p:grpSpPr>
          <a:xfrm>
            <a:off x="106823" y="1339251"/>
            <a:ext cx="2780306" cy="2150552"/>
            <a:chOff x="106823" y="1415451"/>
            <a:chExt cx="2780306" cy="215055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6038A8-5319-5C8A-229A-B83F9473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99328" y="1415451"/>
              <a:ext cx="1995296" cy="180026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E28DB5-6325-9260-276E-52BC134F320C}"/>
                </a:ext>
              </a:extLst>
            </p:cNvPr>
            <p:cNvSpPr txBox="1"/>
            <p:nvPr/>
          </p:nvSpPr>
          <p:spPr>
            <a:xfrm>
              <a:off x="106823" y="3196671"/>
              <a:ext cx="2780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Bahnschrift" panose="020B0502040204020203" pitchFamily="34" charset="0"/>
                </a:rPr>
                <a:t>BLADE SERVER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C4FEE0-67FC-7C78-9FD3-BA998910ACF4}"/>
              </a:ext>
            </a:extLst>
          </p:cNvPr>
          <p:cNvGrpSpPr/>
          <p:nvPr/>
        </p:nvGrpSpPr>
        <p:grpSpPr>
          <a:xfrm>
            <a:off x="350189" y="3614760"/>
            <a:ext cx="2536940" cy="857250"/>
            <a:chOff x="499328" y="3761383"/>
            <a:chExt cx="2536940" cy="857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884030D-6C14-9282-E2D3-2035E0318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65598" y="3761383"/>
              <a:ext cx="1961035" cy="64723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977E1-264D-0079-D862-F48E80763642}"/>
                </a:ext>
              </a:extLst>
            </p:cNvPr>
            <p:cNvSpPr txBox="1"/>
            <p:nvPr/>
          </p:nvSpPr>
          <p:spPr>
            <a:xfrm>
              <a:off x="499328" y="4249301"/>
              <a:ext cx="25369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dirty="0">
                  <a:latin typeface="Bahnschrift" panose="020B0502040204020203" pitchFamily="34" charset="0"/>
                </a:rPr>
                <a:t>RACK-MOUNT SERVER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F954B2-24C5-9F80-3F29-C4148A16428D}"/>
              </a:ext>
            </a:extLst>
          </p:cNvPr>
          <p:cNvGrpSpPr/>
          <p:nvPr/>
        </p:nvGrpSpPr>
        <p:grpSpPr>
          <a:xfrm>
            <a:off x="516459" y="4539817"/>
            <a:ext cx="1961035" cy="2083832"/>
            <a:chOff x="516458" y="4692217"/>
            <a:chExt cx="1961035" cy="2083832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FF953C8A-B613-6290-8441-ADCE50E02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4513" y="4692217"/>
              <a:ext cx="1304925" cy="1714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325485-8D14-8CD0-D8DC-2AFC00B47C4C}"/>
                </a:ext>
              </a:extLst>
            </p:cNvPr>
            <p:cNvSpPr txBox="1"/>
            <p:nvPr/>
          </p:nvSpPr>
          <p:spPr>
            <a:xfrm>
              <a:off x="516458" y="6406717"/>
              <a:ext cx="1961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Bahnschrift" panose="020B0502040204020203" pitchFamily="34" charset="0"/>
                </a:rPr>
                <a:t>TOWER SERVER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C4372D0-A2DA-8594-8868-EBAC5CB03EA8}"/>
              </a:ext>
            </a:extLst>
          </p:cNvPr>
          <p:cNvSpPr txBox="1"/>
          <p:nvPr/>
        </p:nvSpPr>
        <p:spPr>
          <a:xfrm>
            <a:off x="3516645" y="1385192"/>
            <a:ext cx="8296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Datacenter has 55+ high end servers of brands like IBM/HP/DELL/LENOVO.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99F789-EE22-F36A-BDD8-AD93DE63EA3E}"/>
              </a:ext>
            </a:extLst>
          </p:cNvPr>
          <p:cNvSpPr txBox="1"/>
          <p:nvPr/>
        </p:nvSpPr>
        <p:spPr>
          <a:xfrm>
            <a:off x="3516645" y="3853660"/>
            <a:ext cx="82962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000">
                <a:latin typeface="Bahnschrift" panose="020B0502040204020203" pitchFamily="34" charset="0"/>
              </a:defRPr>
            </a:lvl1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Server Specifications: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64/32/16 Cores,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144GB/128GB ECC RAM / RPS, and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latest SSD/SAS Drives.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All the server hardware is equipped with Redundant components / Resiliency features like RAID and  Hot swapping features to provide maximum uptime / Scalability.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4833F3-34FC-EF86-3342-D3797681F06A}"/>
              </a:ext>
            </a:extLst>
          </p:cNvPr>
          <p:cNvSpPr txBox="1"/>
          <p:nvPr/>
        </p:nvSpPr>
        <p:spPr>
          <a:xfrm>
            <a:off x="3516645" y="2280872"/>
            <a:ext cx="82962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just">
              <a:buFont typeface="Arial" panose="020B0604020202020204" pitchFamily="34" charset="0"/>
              <a:buChar char="•"/>
              <a:defRPr sz="2200">
                <a:latin typeface="Bahnschrift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They mainly cater Server-side applications, as per requirement using both Physical as well as Virtual infra (VMWARE /HYPER-V) technologies for better optimization of servers. </a:t>
            </a:r>
          </a:p>
        </p:txBody>
      </p:sp>
    </p:spTree>
    <p:extLst>
      <p:ext uri="{BB962C8B-B14F-4D97-AF65-F5344CB8AC3E}">
        <p14:creationId xmlns:p14="http://schemas.microsoft.com/office/powerpoint/2010/main" val="417249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419E16F-FBFE-D245-84F6-0E75AFE339B6}"/>
              </a:ext>
            </a:extLst>
          </p:cNvPr>
          <p:cNvSpPr/>
          <p:nvPr/>
        </p:nvSpPr>
        <p:spPr>
          <a:xfrm>
            <a:off x="4010472" y="742950"/>
            <a:ext cx="8181527" cy="611505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F1C12B4F-0577-192E-AD41-B7F2747CA19C}"/>
              </a:ext>
            </a:extLst>
          </p:cNvPr>
          <p:cNvSpPr/>
          <p:nvPr/>
        </p:nvSpPr>
        <p:spPr>
          <a:xfrm>
            <a:off x="5464945" y="2319926"/>
            <a:ext cx="292100" cy="3554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A265D427-9BD5-FE9D-CCBA-345D38B88A23}"/>
              </a:ext>
            </a:extLst>
          </p:cNvPr>
          <p:cNvSpPr/>
          <p:nvPr/>
        </p:nvSpPr>
        <p:spPr>
          <a:xfrm rot="5400000">
            <a:off x="5450844" y="2985933"/>
            <a:ext cx="266700" cy="295241"/>
          </a:xfrm>
          <a:prstGeom prst="triangle">
            <a:avLst>
              <a:gd name="adj" fmla="val 29464"/>
            </a:avLst>
          </a:prstGeom>
          <a:gradFill>
            <a:gsLst>
              <a:gs pos="81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23F32A-5389-2CBB-A490-233122DC973C}"/>
              </a:ext>
            </a:extLst>
          </p:cNvPr>
          <p:cNvSpPr/>
          <p:nvPr/>
        </p:nvSpPr>
        <p:spPr bwMode="auto">
          <a:xfrm>
            <a:off x="-7840" y="0"/>
            <a:ext cx="12199840" cy="10776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A9F285-8953-84A7-F20C-20E4C06C825C}"/>
              </a:ext>
            </a:extLst>
          </p:cNvPr>
          <p:cNvSpPr/>
          <p:nvPr/>
        </p:nvSpPr>
        <p:spPr>
          <a:xfrm>
            <a:off x="3608817" y="2057310"/>
            <a:ext cx="1859303" cy="2930609"/>
          </a:xfrm>
          <a:prstGeom prst="rect">
            <a:avLst/>
          </a:prstGeom>
          <a:solidFill>
            <a:srgbClr val="FF9E8B"/>
          </a:solidFill>
          <a:ln>
            <a:noFill/>
          </a:ln>
          <a:effectLst>
            <a:outerShdw blurRad="1905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3A77C8-7FAA-215F-5A19-78B7DB9F2A8D}"/>
              </a:ext>
            </a:extLst>
          </p:cNvPr>
          <p:cNvSpPr/>
          <p:nvPr/>
        </p:nvSpPr>
        <p:spPr>
          <a:xfrm>
            <a:off x="2277981" y="179479"/>
            <a:ext cx="76360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en-IN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SAN Storage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hnschrift SemiBold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1EE775-25B6-456A-610F-4A1442ED1F56}"/>
              </a:ext>
            </a:extLst>
          </p:cNvPr>
          <p:cNvSpPr/>
          <p:nvPr/>
        </p:nvSpPr>
        <p:spPr>
          <a:xfrm rot="5400000">
            <a:off x="3670782" y="1021480"/>
            <a:ext cx="2002753" cy="2115164"/>
          </a:xfrm>
          <a:custGeom>
            <a:avLst/>
            <a:gdLst>
              <a:gd name="connsiteX0" fmla="*/ 0 w 685073"/>
              <a:gd name="connsiteY0" fmla="*/ 2108813 h 2108813"/>
              <a:gd name="connsiteX1" fmla="*/ 0 w 685073"/>
              <a:gd name="connsiteY1" fmla="*/ 0 h 2108813"/>
              <a:gd name="connsiteX2" fmla="*/ 685073 w 685073"/>
              <a:gd name="connsiteY2" fmla="*/ 0 h 2108813"/>
              <a:gd name="connsiteX3" fmla="*/ 411044 w 685073"/>
              <a:gd name="connsiteY3" fmla="*/ 2108813 h 2108813"/>
              <a:gd name="connsiteX0" fmla="*/ 0 w 600126"/>
              <a:gd name="connsiteY0" fmla="*/ 2108813 h 2108813"/>
              <a:gd name="connsiteX1" fmla="*/ 0 w 600126"/>
              <a:gd name="connsiteY1" fmla="*/ 0 h 2108813"/>
              <a:gd name="connsiteX2" fmla="*/ 600126 w 600126"/>
              <a:gd name="connsiteY2" fmla="*/ 0 h 2108813"/>
              <a:gd name="connsiteX3" fmla="*/ 411044 w 600126"/>
              <a:gd name="connsiteY3" fmla="*/ 2108813 h 2108813"/>
              <a:gd name="connsiteX4" fmla="*/ 0 w 600126"/>
              <a:gd name="connsiteY4" fmla="*/ 2108813 h 2108813"/>
              <a:gd name="connsiteX0" fmla="*/ 0 w 551118"/>
              <a:gd name="connsiteY0" fmla="*/ 2115163 h 2115163"/>
              <a:gd name="connsiteX1" fmla="*/ 0 w 551118"/>
              <a:gd name="connsiteY1" fmla="*/ 6350 h 2115163"/>
              <a:gd name="connsiteX2" fmla="*/ 551118 w 551118"/>
              <a:gd name="connsiteY2" fmla="*/ 0 h 2115163"/>
              <a:gd name="connsiteX3" fmla="*/ 411044 w 551118"/>
              <a:gd name="connsiteY3" fmla="*/ 2115163 h 2115163"/>
              <a:gd name="connsiteX4" fmla="*/ 0 w 551118"/>
              <a:gd name="connsiteY4" fmla="*/ 2115163 h 2115163"/>
              <a:gd name="connsiteX0" fmla="*/ 0 w 508154"/>
              <a:gd name="connsiteY0" fmla="*/ 2115164 h 2115164"/>
              <a:gd name="connsiteX1" fmla="*/ 0 w 508154"/>
              <a:gd name="connsiteY1" fmla="*/ 6351 h 2115164"/>
              <a:gd name="connsiteX2" fmla="*/ 508154 w 508154"/>
              <a:gd name="connsiteY2" fmla="*/ 0 h 2115164"/>
              <a:gd name="connsiteX3" fmla="*/ 411044 w 508154"/>
              <a:gd name="connsiteY3" fmla="*/ 2115164 h 2115164"/>
              <a:gd name="connsiteX4" fmla="*/ 0 w 508154"/>
              <a:gd name="connsiteY4" fmla="*/ 2115164 h 21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54" h="2115164">
                <a:moveTo>
                  <a:pt x="0" y="2115164"/>
                </a:moveTo>
                <a:lnTo>
                  <a:pt x="0" y="6351"/>
                </a:lnTo>
                <a:lnTo>
                  <a:pt x="508154" y="0"/>
                </a:lnTo>
                <a:lnTo>
                  <a:pt x="411044" y="2115164"/>
                </a:lnTo>
                <a:lnTo>
                  <a:pt x="0" y="2115164"/>
                </a:lnTo>
                <a:close/>
              </a:path>
            </a:pathLst>
          </a:custGeom>
          <a:gradFill flip="none" rotWithShape="1">
            <a:gsLst>
              <a:gs pos="33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AD360D-F1A2-24FF-C175-BC09FD234EDA}"/>
              </a:ext>
            </a:extLst>
          </p:cNvPr>
          <p:cNvCxnSpPr/>
          <p:nvPr/>
        </p:nvCxnSpPr>
        <p:spPr>
          <a:xfrm>
            <a:off x="-7840" y="1033357"/>
            <a:ext cx="1219984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7B6AC9B5-E7E9-C7C7-5B32-E2DAA874C72D}"/>
              </a:ext>
            </a:extLst>
          </p:cNvPr>
          <p:cNvSpPr/>
          <p:nvPr/>
        </p:nvSpPr>
        <p:spPr>
          <a:xfrm>
            <a:off x="3608818" y="1670353"/>
            <a:ext cx="292100" cy="3554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45B60F-7F01-AD57-EC85-B7CAEC00191F}"/>
              </a:ext>
            </a:extLst>
          </p:cNvPr>
          <p:cNvSpPr/>
          <p:nvPr/>
        </p:nvSpPr>
        <p:spPr>
          <a:xfrm>
            <a:off x="1785754" y="2057311"/>
            <a:ext cx="1823064" cy="1870080"/>
          </a:xfrm>
          <a:prstGeom prst="rect">
            <a:avLst/>
          </a:prstGeom>
          <a:solidFill>
            <a:srgbClr val="B3D0F0"/>
          </a:solidFill>
          <a:ln>
            <a:noFill/>
          </a:ln>
          <a:effectLst>
            <a:outerShdw blurRad="1905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52EA729-48E8-3574-19B9-ACD8723D6F3A}"/>
              </a:ext>
            </a:extLst>
          </p:cNvPr>
          <p:cNvGrpSpPr/>
          <p:nvPr/>
        </p:nvGrpSpPr>
        <p:grpSpPr>
          <a:xfrm>
            <a:off x="7912880" y="1223678"/>
            <a:ext cx="3456181" cy="5486401"/>
            <a:chOff x="7679904" y="1110343"/>
            <a:chExt cx="3456181" cy="548640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A551DE8-9B2F-E790-4FFF-E54BA38AA4A5}"/>
                </a:ext>
              </a:extLst>
            </p:cNvPr>
            <p:cNvSpPr/>
            <p:nvPr/>
          </p:nvSpPr>
          <p:spPr>
            <a:xfrm>
              <a:off x="7679904" y="1110343"/>
              <a:ext cx="3456181" cy="5486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1CCFFDF-D6F6-9BE2-D0C0-32FAEF6A125E}"/>
                </a:ext>
              </a:extLst>
            </p:cNvPr>
            <p:cNvGrpSpPr/>
            <p:nvPr/>
          </p:nvGrpSpPr>
          <p:grpSpPr>
            <a:xfrm>
              <a:off x="8136339" y="1260794"/>
              <a:ext cx="2543310" cy="5205320"/>
              <a:chOff x="590907" y="1261778"/>
              <a:chExt cx="2671626" cy="532952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21316F8-2B9A-E945-CF68-BA29D83739CF}"/>
                  </a:ext>
                </a:extLst>
              </p:cNvPr>
              <p:cNvGrpSpPr/>
              <p:nvPr/>
            </p:nvGrpSpPr>
            <p:grpSpPr>
              <a:xfrm>
                <a:off x="590907" y="1261778"/>
                <a:ext cx="2671626" cy="1602823"/>
                <a:chOff x="576840" y="1223678"/>
                <a:chExt cx="2901804" cy="187851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6B5B17D-B3ED-732D-95E1-43C3BC9D6B50}"/>
                    </a:ext>
                  </a:extLst>
                </p:cNvPr>
                <p:cNvSpPr/>
                <p:nvPr/>
              </p:nvSpPr>
              <p:spPr>
                <a:xfrm>
                  <a:off x="590908" y="1223678"/>
                  <a:ext cx="2873669" cy="1877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730CE34-CB4A-5CEF-95EA-61A7031A631F}"/>
                    </a:ext>
                  </a:extLst>
                </p:cNvPr>
                <p:cNvSpPr/>
                <p:nvPr/>
              </p:nvSpPr>
              <p:spPr>
                <a:xfrm>
                  <a:off x="576840" y="2689996"/>
                  <a:ext cx="2901804" cy="4121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30F46C-ACE1-80F2-D348-DE8D7077B21B}"/>
                    </a:ext>
                  </a:extLst>
                </p:cNvPr>
                <p:cNvSpPr txBox="1"/>
                <p:nvPr/>
              </p:nvSpPr>
              <p:spPr>
                <a:xfrm>
                  <a:off x="857864" y="2723370"/>
                  <a:ext cx="2339756" cy="3454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DELL EMC FC SAN</a:t>
                  </a:r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DD0F5B2E-1771-F8AA-C51A-59F525BACB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8011" y="1361871"/>
                  <a:ext cx="2359463" cy="1328125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DEED1FF-E674-A922-1A66-4E961C14C156}"/>
                  </a:ext>
                </a:extLst>
              </p:cNvPr>
              <p:cNvGrpSpPr/>
              <p:nvPr/>
            </p:nvGrpSpPr>
            <p:grpSpPr>
              <a:xfrm>
                <a:off x="590907" y="3163227"/>
                <a:ext cx="2671626" cy="1602823"/>
                <a:chOff x="590907" y="3239747"/>
                <a:chExt cx="2901804" cy="187851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F5F3625-19C2-3E44-DBC7-476E360C3BC5}"/>
                    </a:ext>
                  </a:extLst>
                </p:cNvPr>
                <p:cNvSpPr/>
                <p:nvPr/>
              </p:nvSpPr>
              <p:spPr>
                <a:xfrm>
                  <a:off x="604975" y="3239747"/>
                  <a:ext cx="2873669" cy="1877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26C259E-DD7A-6012-A3D1-AC6FE7F74AF9}"/>
                    </a:ext>
                  </a:extLst>
                </p:cNvPr>
                <p:cNvSpPr/>
                <p:nvPr/>
              </p:nvSpPr>
              <p:spPr>
                <a:xfrm>
                  <a:off x="590907" y="4706065"/>
                  <a:ext cx="2901804" cy="4121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" name="Picture 2" descr="Close-up of Hard Drives in SAN at Large Datacenter Stock Photo - Image of  disk, equipment: 125539954">
                  <a:extLst>
                    <a:ext uri="{FF2B5EF4-FFF2-40B4-BE49-F238E27FC236}">
                      <a16:creationId xmlns:a16="http://schemas.microsoft.com/office/drawing/2014/main" id="{3595B6F8-290C-C5D7-BDCF-8C01171859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9364" y="3341176"/>
                  <a:ext cx="1944891" cy="12957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006677-A5DC-B680-7730-35680EF5FFA1}"/>
                    </a:ext>
                  </a:extLst>
                </p:cNvPr>
                <p:cNvSpPr txBox="1"/>
                <p:nvPr/>
              </p:nvSpPr>
              <p:spPr>
                <a:xfrm>
                  <a:off x="871931" y="4733846"/>
                  <a:ext cx="23397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IBM SAS SAN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E22DDBB-9548-7537-DEBE-03388F74E4FE}"/>
                  </a:ext>
                </a:extLst>
              </p:cNvPr>
              <p:cNvGrpSpPr/>
              <p:nvPr/>
            </p:nvGrpSpPr>
            <p:grpSpPr>
              <a:xfrm>
                <a:off x="590907" y="4988477"/>
                <a:ext cx="2671626" cy="1602823"/>
                <a:chOff x="604974" y="5255177"/>
                <a:chExt cx="2901804" cy="1878515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B932BEB-1986-7EE4-5975-42D7B228BEDE}"/>
                    </a:ext>
                  </a:extLst>
                </p:cNvPr>
                <p:cNvSpPr/>
                <p:nvPr/>
              </p:nvSpPr>
              <p:spPr>
                <a:xfrm>
                  <a:off x="619042" y="5255177"/>
                  <a:ext cx="2873669" cy="1877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F2D79D8-EB2A-13A9-ABF2-B3941DC7AF0C}"/>
                    </a:ext>
                  </a:extLst>
                </p:cNvPr>
                <p:cNvSpPr/>
                <p:nvPr/>
              </p:nvSpPr>
              <p:spPr>
                <a:xfrm>
                  <a:off x="604974" y="6721495"/>
                  <a:ext cx="2901804" cy="4121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9125A370-F572-4612-94F0-E5BE2DF63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9122" y="5763031"/>
                  <a:ext cx="2453509" cy="631387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95DCC25-5FA9-60EF-034C-043F82459193}"/>
                    </a:ext>
                  </a:extLst>
                </p:cNvPr>
                <p:cNvSpPr txBox="1"/>
                <p:nvPr/>
              </p:nvSpPr>
              <p:spPr>
                <a:xfrm>
                  <a:off x="885998" y="6751029"/>
                  <a:ext cx="23397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HP FC SAN</a:t>
                  </a:r>
                </a:p>
              </p:txBody>
            </p:sp>
          </p:grp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BF2590E-730E-E93E-B1C6-BF06B2F473EB}"/>
              </a:ext>
            </a:extLst>
          </p:cNvPr>
          <p:cNvSpPr txBox="1"/>
          <p:nvPr/>
        </p:nvSpPr>
        <p:spPr>
          <a:xfrm>
            <a:off x="3877325" y="3159953"/>
            <a:ext cx="16583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NAS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Network Attached Storage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2D0454-C4DB-947E-4154-CE23B6787874}"/>
              </a:ext>
            </a:extLst>
          </p:cNvPr>
          <p:cNvSpPr/>
          <p:nvPr/>
        </p:nvSpPr>
        <p:spPr>
          <a:xfrm>
            <a:off x="3460929" y="2675334"/>
            <a:ext cx="2292941" cy="5611235"/>
          </a:xfrm>
          <a:prstGeom prst="rect">
            <a:avLst/>
          </a:prstGeom>
          <a:gradFill flip="none" rotWithShape="1">
            <a:gsLst>
              <a:gs pos="33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524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AF9FB1F-B02F-07BA-7A3F-8B0DAB782C82}"/>
              </a:ext>
            </a:extLst>
          </p:cNvPr>
          <p:cNvSpPr/>
          <p:nvPr/>
        </p:nvSpPr>
        <p:spPr>
          <a:xfrm rot="5400000">
            <a:off x="3613597" y="2266754"/>
            <a:ext cx="266700" cy="295241"/>
          </a:xfrm>
          <a:prstGeom prst="triangle">
            <a:avLst>
              <a:gd name="adj" fmla="val 29464"/>
            </a:avLst>
          </a:prstGeom>
          <a:gradFill>
            <a:gsLst>
              <a:gs pos="81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91AE2D8-1BC9-F325-78AF-EDDFF07E4197}"/>
              </a:ext>
            </a:extLst>
          </p:cNvPr>
          <p:cNvSpPr/>
          <p:nvPr/>
        </p:nvSpPr>
        <p:spPr>
          <a:xfrm rot="5400000">
            <a:off x="2200656" y="662785"/>
            <a:ext cx="1285361" cy="2115163"/>
          </a:xfrm>
          <a:custGeom>
            <a:avLst/>
            <a:gdLst>
              <a:gd name="connsiteX0" fmla="*/ 0 w 685073"/>
              <a:gd name="connsiteY0" fmla="*/ 2108813 h 2108813"/>
              <a:gd name="connsiteX1" fmla="*/ 0 w 685073"/>
              <a:gd name="connsiteY1" fmla="*/ 0 h 2108813"/>
              <a:gd name="connsiteX2" fmla="*/ 685073 w 685073"/>
              <a:gd name="connsiteY2" fmla="*/ 0 h 2108813"/>
              <a:gd name="connsiteX3" fmla="*/ 411044 w 685073"/>
              <a:gd name="connsiteY3" fmla="*/ 2108813 h 2108813"/>
              <a:gd name="connsiteX0" fmla="*/ 0 w 600126"/>
              <a:gd name="connsiteY0" fmla="*/ 2108813 h 2108813"/>
              <a:gd name="connsiteX1" fmla="*/ 0 w 600126"/>
              <a:gd name="connsiteY1" fmla="*/ 0 h 2108813"/>
              <a:gd name="connsiteX2" fmla="*/ 600126 w 600126"/>
              <a:gd name="connsiteY2" fmla="*/ 0 h 2108813"/>
              <a:gd name="connsiteX3" fmla="*/ 411044 w 600126"/>
              <a:gd name="connsiteY3" fmla="*/ 2108813 h 2108813"/>
              <a:gd name="connsiteX4" fmla="*/ 0 w 600126"/>
              <a:gd name="connsiteY4" fmla="*/ 2108813 h 2108813"/>
              <a:gd name="connsiteX0" fmla="*/ 0 w 551118"/>
              <a:gd name="connsiteY0" fmla="*/ 2115163 h 2115163"/>
              <a:gd name="connsiteX1" fmla="*/ 0 w 551118"/>
              <a:gd name="connsiteY1" fmla="*/ 6350 h 2115163"/>
              <a:gd name="connsiteX2" fmla="*/ 551118 w 551118"/>
              <a:gd name="connsiteY2" fmla="*/ 0 h 2115163"/>
              <a:gd name="connsiteX3" fmla="*/ 411044 w 551118"/>
              <a:gd name="connsiteY3" fmla="*/ 2115163 h 2115163"/>
              <a:gd name="connsiteX4" fmla="*/ 0 w 551118"/>
              <a:gd name="connsiteY4" fmla="*/ 2115163 h 211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118" h="2115163">
                <a:moveTo>
                  <a:pt x="0" y="2115163"/>
                </a:moveTo>
                <a:lnTo>
                  <a:pt x="0" y="6350"/>
                </a:lnTo>
                <a:lnTo>
                  <a:pt x="551118" y="0"/>
                </a:lnTo>
                <a:lnTo>
                  <a:pt x="411044" y="2115163"/>
                </a:lnTo>
                <a:lnTo>
                  <a:pt x="0" y="2115163"/>
                </a:lnTo>
                <a:close/>
              </a:path>
            </a:pathLst>
          </a:custGeom>
          <a:gradFill flip="none" rotWithShape="1">
            <a:gsLst>
              <a:gs pos="33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B1A071E2-37A1-7464-291B-05E395139CF4}"/>
              </a:ext>
            </a:extLst>
          </p:cNvPr>
          <p:cNvSpPr/>
          <p:nvPr/>
        </p:nvSpPr>
        <p:spPr>
          <a:xfrm>
            <a:off x="1798687" y="2992351"/>
            <a:ext cx="285750" cy="266701"/>
          </a:xfrm>
          <a:prstGeom prst="rtTriangle">
            <a:avLst/>
          </a:prstGeom>
          <a:gradFill flip="none" rotWithShape="1">
            <a:gsLst>
              <a:gs pos="33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7AF290-979B-4DFC-9F7D-D3BB61EC2CFC}"/>
              </a:ext>
            </a:extLst>
          </p:cNvPr>
          <p:cNvSpPr txBox="1"/>
          <p:nvPr/>
        </p:nvSpPr>
        <p:spPr>
          <a:xfrm>
            <a:off x="1890973" y="2317095"/>
            <a:ext cx="1658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2000 TB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F546D-70E2-5058-D88F-E1342C8B970A}"/>
              </a:ext>
            </a:extLst>
          </p:cNvPr>
          <p:cNvSpPr/>
          <p:nvPr/>
        </p:nvSpPr>
        <p:spPr>
          <a:xfrm>
            <a:off x="1749516" y="2031356"/>
            <a:ext cx="2145052" cy="6169109"/>
          </a:xfrm>
          <a:prstGeom prst="rect">
            <a:avLst/>
          </a:prstGeom>
          <a:gradFill flip="none" rotWithShape="1">
            <a:gsLst>
              <a:gs pos="33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524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BC44F71-5663-12BB-8816-FDCAA642CA14}"/>
              </a:ext>
            </a:extLst>
          </p:cNvPr>
          <p:cNvSpPr/>
          <p:nvPr/>
        </p:nvSpPr>
        <p:spPr>
          <a:xfrm rot="5400000">
            <a:off x="1803466" y="1706017"/>
            <a:ext cx="266700" cy="295241"/>
          </a:xfrm>
          <a:prstGeom prst="triangle">
            <a:avLst>
              <a:gd name="adj" fmla="val 16964"/>
            </a:avLst>
          </a:prstGeom>
          <a:gradFill>
            <a:gsLst>
              <a:gs pos="81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CDFA91-A522-EC7B-9160-BDCBFB9C81C1}"/>
              </a:ext>
            </a:extLst>
          </p:cNvPr>
          <p:cNvSpPr/>
          <p:nvPr/>
        </p:nvSpPr>
        <p:spPr>
          <a:xfrm>
            <a:off x="11861" y="1379690"/>
            <a:ext cx="1786826" cy="1870080"/>
          </a:xfrm>
          <a:prstGeom prst="rect">
            <a:avLst/>
          </a:prstGeom>
          <a:solidFill>
            <a:srgbClr val="9DC296"/>
          </a:solidFill>
          <a:ln>
            <a:noFill/>
          </a:ln>
          <a:effectLst>
            <a:outerShdw blurRad="1905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5919DC-1023-B407-AFAE-9CEBAC0B277F}"/>
              </a:ext>
            </a:extLst>
          </p:cNvPr>
          <p:cNvSpPr txBox="1"/>
          <p:nvPr/>
        </p:nvSpPr>
        <p:spPr>
          <a:xfrm>
            <a:off x="169269" y="2132221"/>
            <a:ext cx="1647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380 TB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4559FD-C574-7BDA-61DB-40BA01DFF0EE}"/>
              </a:ext>
            </a:extLst>
          </p:cNvPr>
          <p:cNvSpPr/>
          <p:nvPr/>
        </p:nvSpPr>
        <p:spPr>
          <a:xfrm rot="5400000">
            <a:off x="687495" y="365816"/>
            <a:ext cx="685073" cy="2108813"/>
          </a:xfrm>
          <a:custGeom>
            <a:avLst/>
            <a:gdLst>
              <a:gd name="connsiteX0" fmla="*/ 0 w 685073"/>
              <a:gd name="connsiteY0" fmla="*/ 2108813 h 2108813"/>
              <a:gd name="connsiteX1" fmla="*/ 0 w 685073"/>
              <a:gd name="connsiteY1" fmla="*/ 0 h 2108813"/>
              <a:gd name="connsiteX2" fmla="*/ 685073 w 685073"/>
              <a:gd name="connsiteY2" fmla="*/ 0 h 2108813"/>
              <a:gd name="connsiteX3" fmla="*/ 411044 w 685073"/>
              <a:gd name="connsiteY3" fmla="*/ 2108813 h 210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073" h="2108813">
                <a:moveTo>
                  <a:pt x="0" y="2108813"/>
                </a:moveTo>
                <a:lnTo>
                  <a:pt x="0" y="0"/>
                </a:lnTo>
                <a:lnTo>
                  <a:pt x="685073" y="0"/>
                </a:lnTo>
                <a:lnTo>
                  <a:pt x="411044" y="2108813"/>
                </a:lnTo>
                <a:close/>
              </a:path>
            </a:pathLst>
          </a:custGeom>
          <a:gradFill flip="none" rotWithShape="1">
            <a:gsLst>
              <a:gs pos="33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806BA2-BF55-1340-A7AD-CE66766D0D5A}"/>
              </a:ext>
            </a:extLst>
          </p:cNvPr>
          <p:cNvSpPr/>
          <p:nvPr/>
        </p:nvSpPr>
        <p:spPr>
          <a:xfrm>
            <a:off x="11861" y="1456009"/>
            <a:ext cx="2072576" cy="6837448"/>
          </a:xfrm>
          <a:prstGeom prst="rect">
            <a:avLst/>
          </a:prstGeom>
          <a:gradFill flip="none" rotWithShape="1">
            <a:gsLst>
              <a:gs pos="33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524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BCE86C-6159-C6AF-DBF8-9432C5B6AA20}"/>
              </a:ext>
            </a:extLst>
          </p:cNvPr>
          <p:cNvSpPr txBox="1"/>
          <p:nvPr/>
        </p:nvSpPr>
        <p:spPr>
          <a:xfrm>
            <a:off x="169269" y="3350635"/>
            <a:ext cx="200745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Fibre / SAS Channel-based External SAN Storage from Multivendor like  IBM /HPE/ DELL EMC is being deployed for overall data services in LPU.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1834B2-955F-42CA-8C7C-E07FE5951B47}"/>
              </a:ext>
            </a:extLst>
          </p:cNvPr>
          <p:cNvSpPr txBox="1"/>
          <p:nvPr/>
        </p:nvSpPr>
        <p:spPr>
          <a:xfrm>
            <a:off x="2196383" y="4186182"/>
            <a:ext cx="174602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LPU’s SAN Storage can also be scaled  up to 2 Petabytes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ADBF4F-95CD-E9DD-8DA0-18C9F53D931C}"/>
              </a:ext>
            </a:extLst>
          </p:cNvPr>
          <p:cNvSpPr txBox="1"/>
          <p:nvPr/>
        </p:nvSpPr>
        <p:spPr>
          <a:xfrm>
            <a:off x="3974089" y="4775642"/>
            <a:ext cx="17797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For D2D scheduled critical data backup </a:t>
            </a:r>
            <a:r>
              <a:rPr lang="nn-NO" sz="2000" dirty="0">
                <a:latin typeface="Bahnschrift" panose="020B0502040204020203" pitchFamily="34" charset="0"/>
              </a:rPr>
              <a:t>for Database / File level data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218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2.5E-6 0.261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2.08333E-7 0.2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9" grpId="0" animBg="1"/>
      <p:bldP spid="46" grpId="0" animBg="1"/>
      <p:bldP spid="36" grpId="0" animBg="1"/>
      <p:bldP spid="33" grpId="0" animBg="1"/>
      <p:bldP spid="53" grpId="0"/>
      <p:bldP spid="55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101ACBFC-68B8-B22D-8AEF-72F8893D0DE2}"/>
              </a:ext>
            </a:extLst>
          </p:cNvPr>
          <p:cNvGrpSpPr/>
          <p:nvPr/>
        </p:nvGrpSpPr>
        <p:grpSpPr>
          <a:xfrm>
            <a:off x="127815" y="255519"/>
            <a:ext cx="1230630" cy="602387"/>
            <a:chOff x="6531429" y="3217409"/>
            <a:chExt cx="1230630" cy="602387"/>
          </a:xfrm>
        </p:grpSpPr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3EAC913E-4866-EEDF-E005-F6D8F3163A2F}"/>
                </a:ext>
              </a:extLst>
            </p:cNvPr>
            <p:cNvSpPr/>
            <p:nvPr/>
          </p:nvSpPr>
          <p:spPr>
            <a:xfrm>
              <a:off x="6531429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C6CD2593-11E8-66BF-B40A-B7B9B461996D}"/>
                </a:ext>
              </a:extLst>
            </p:cNvPr>
            <p:cNvSpPr/>
            <p:nvPr/>
          </p:nvSpPr>
          <p:spPr>
            <a:xfrm>
              <a:off x="6673828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FA65F64-65BA-7C14-073E-8F4D24CD093E}"/>
                </a:ext>
              </a:extLst>
            </p:cNvPr>
            <p:cNvSpPr/>
            <p:nvPr/>
          </p:nvSpPr>
          <p:spPr>
            <a:xfrm>
              <a:off x="6816227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1075E83E-7D2D-CAA9-2843-0B7F8AD8F2CB}"/>
                </a:ext>
              </a:extLst>
            </p:cNvPr>
            <p:cNvSpPr/>
            <p:nvPr/>
          </p:nvSpPr>
          <p:spPr>
            <a:xfrm>
              <a:off x="6958626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B32463D5-83AF-4B7C-1587-1AB3A863D623}"/>
                </a:ext>
              </a:extLst>
            </p:cNvPr>
            <p:cNvSpPr/>
            <p:nvPr/>
          </p:nvSpPr>
          <p:spPr>
            <a:xfrm>
              <a:off x="7101025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57E3588-177A-5C87-AE93-3F57B0B5AF6E}"/>
                </a:ext>
              </a:extLst>
            </p:cNvPr>
            <p:cNvSpPr/>
            <p:nvPr/>
          </p:nvSpPr>
          <p:spPr>
            <a:xfrm>
              <a:off x="7243424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10810502-81C3-7309-8F62-6C3D334DB2E8}"/>
                </a:ext>
              </a:extLst>
            </p:cNvPr>
            <p:cNvSpPr/>
            <p:nvPr/>
          </p:nvSpPr>
          <p:spPr>
            <a:xfrm>
              <a:off x="7385823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00AF2493-5385-EDC2-DC7C-7684FE7AF2BD}"/>
                </a:ext>
              </a:extLst>
            </p:cNvPr>
            <p:cNvSpPr/>
            <p:nvPr/>
          </p:nvSpPr>
          <p:spPr>
            <a:xfrm>
              <a:off x="7528222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8EA9176-1D4E-7D71-71B0-8802414FEC6A}"/>
                </a:ext>
              </a:extLst>
            </p:cNvPr>
            <p:cNvSpPr/>
            <p:nvPr/>
          </p:nvSpPr>
          <p:spPr>
            <a:xfrm>
              <a:off x="7670619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241FE7E-6122-7889-A639-043AB77A2D3C}"/>
                </a:ext>
              </a:extLst>
            </p:cNvPr>
            <p:cNvSpPr/>
            <p:nvPr/>
          </p:nvSpPr>
          <p:spPr>
            <a:xfrm>
              <a:off x="6531429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91F90BA5-0527-6BC6-6359-F0FC46A8E012}"/>
                </a:ext>
              </a:extLst>
            </p:cNvPr>
            <p:cNvSpPr/>
            <p:nvPr/>
          </p:nvSpPr>
          <p:spPr>
            <a:xfrm>
              <a:off x="6673828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4590FD32-4CC4-CCEB-2466-65E712946865}"/>
                </a:ext>
              </a:extLst>
            </p:cNvPr>
            <p:cNvSpPr/>
            <p:nvPr/>
          </p:nvSpPr>
          <p:spPr>
            <a:xfrm>
              <a:off x="6816227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2129E80B-BCC5-48AB-4764-EBFA13DECD30}"/>
                </a:ext>
              </a:extLst>
            </p:cNvPr>
            <p:cNvSpPr/>
            <p:nvPr/>
          </p:nvSpPr>
          <p:spPr>
            <a:xfrm>
              <a:off x="6958626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6EC8EFFB-62AF-18B6-0FF1-8D7585EF5082}"/>
                </a:ext>
              </a:extLst>
            </p:cNvPr>
            <p:cNvSpPr/>
            <p:nvPr/>
          </p:nvSpPr>
          <p:spPr>
            <a:xfrm>
              <a:off x="7101025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C0ED63BF-99C8-64A6-87C3-4AA4DC7F122B}"/>
                </a:ext>
              </a:extLst>
            </p:cNvPr>
            <p:cNvSpPr/>
            <p:nvPr/>
          </p:nvSpPr>
          <p:spPr>
            <a:xfrm>
              <a:off x="7243424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545F01FF-4808-E097-2E00-519DC22E9819}"/>
                </a:ext>
              </a:extLst>
            </p:cNvPr>
            <p:cNvSpPr/>
            <p:nvPr/>
          </p:nvSpPr>
          <p:spPr>
            <a:xfrm>
              <a:off x="7385823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3A8BD61B-9F03-CAEB-92CA-C707A6A2AC2D}"/>
                </a:ext>
              </a:extLst>
            </p:cNvPr>
            <p:cNvSpPr/>
            <p:nvPr/>
          </p:nvSpPr>
          <p:spPr>
            <a:xfrm>
              <a:off x="7528222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DCEB4C34-717D-D25A-A6FE-9440890453B9}"/>
                </a:ext>
              </a:extLst>
            </p:cNvPr>
            <p:cNvSpPr/>
            <p:nvPr/>
          </p:nvSpPr>
          <p:spPr>
            <a:xfrm>
              <a:off x="7670619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05C770B-CEDD-DEC4-9C5E-4DA518E2E126}"/>
                </a:ext>
              </a:extLst>
            </p:cNvPr>
            <p:cNvSpPr/>
            <p:nvPr/>
          </p:nvSpPr>
          <p:spPr>
            <a:xfrm>
              <a:off x="6531429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45A68FDA-7CC2-518C-BA49-5C210187098A}"/>
                </a:ext>
              </a:extLst>
            </p:cNvPr>
            <p:cNvSpPr/>
            <p:nvPr/>
          </p:nvSpPr>
          <p:spPr>
            <a:xfrm>
              <a:off x="6673828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38995F4-2054-A4BB-6F69-B9CFA1596032}"/>
                </a:ext>
              </a:extLst>
            </p:cNvPr>
            <p:cNvSpPr/>
            <p:nvPr/>
          </p:nvSpPr>
          <p:spPr>
            <a:xfrm>
              <a:off x="6816227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EAE7A25-2A71-73FA-0FC2-7BF0B6CB7C38}"/>
                </a:ext>
              </a:extLst>
            </p:cNvPr>
            <p:cNvSpPr/>
            <p:nvPr/>
          </p:nvSpPr>
          <p:spPr>
            <a:xfrm>
              <a:off x="6958626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6D86A4AE-9451-D4AA-AAC0-9B76C02638B8}"/>
                </a:ext>
              </a:extLst>
            </p:cNvPr>
            <p:cNvSpPr/>
            <p:nvPr/>
          </p:nvSpPr>
          <p:spPr>
            <a:xfrm>
              <a:off x="7101025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03BFAAEA-D87F-04F2-E2F6-DE0EAB35850F}"/>
                </a:ext>
              </a:extLst>
            </p:cNvPr>
            <p:cNvSpPr/>
            <p:nvPr/>
          </p:nvSpPr>
          <p:spPr>
            <a:xfrm>
              <a:off x="7243424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CF5E38DA-E83C-201E-52C4-666C929393E9}"/>
                </a:ext>
              </a:extLst>
            </p:cNvPr>
            <p:cNvSpPr/>
            <p:nvPr/>
          </p:nvSpPr>
          <p:spPr>
            <a:xfrm>
              <a:off x="7385823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DF074454-3AA6-371C-A88C-87552BF1353F}"/>
                </a:ext>
              </a:extLst>
            </p:cNvPr>
            <p:cNvSpPr/>
            <p:nvPr/>
          </p:nvSpPr>
          <p:spPr>
            <a:xfrm>
              <a:off x="7528222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923A2100-D084-9497-95F4-8898FB6AEADC}"/>
                </a:ext>
              </a:extLst>
            </p:cNvPr>
            <p:cNvSpPr/>
            <p:nvPr/>
          </p:nvSpPr>
          <p:spPr>
            <a:xfrm>
              <a:off x="7670619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27C152C-B863-D1C3-3448-8EF60F53D9DB}"/>
                </a:ext>
              </a:extLst>
            </p:cNvPr>
            <p:cNvSpPr/>
            <p:nvPr/>
          </p:nvSpPr>
          <p:spPr>
            <a:xfrm>
              <a:off x="6531429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8FF7DF50-4DF4-96A7-4A67-5365B6E1C2E9}"/>
                </a:ext>
              </a:extLst>
            </p:cNvPr>
            <p:cNvSpPr/>
            <p:nvPr/>
          </p:nvSpPr>
          <p:spPr>
            <a:xfrm>
              <a:off x="6673828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123611F6-600F-B976-18B2-3A17072EE989}"/>
                </a:ext>
              </a:extLst>
            </p:cNvPr>
            <p:cNvSpPr/>
            <p:nvPr/>
          </p:nvSpPr>
          <p:spPr>
            <a:xfrm>
              <a:off x="6816227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AEBA33AA-A0D5-356A-24E6-562F8F41C9C1}"/>
                </a:ext>
              </a:extLst>
            </p:cNvPr>
            <p:cNvSpPr/>
            <p:nvPr/>
          </p:nvSpPr>
          <p:spPr>
            <a:xfrm>
              <a:off x="6958626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1FF90531-0ED2-80A2-76DE-D2DE91E44811}"/>
                </a:ext>
              </a:extLst>
            </p:cNvPr>
            <p:cNvSpPr/>
            <p:nvPr/>
          </p:nvSpPr>
          <p:spPr>
            <a:xfrm>
              <a:off x="7101025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7EBB03F0-62FF-10A4-1518-C506F0B6B4F7}"/>
                </a:ext>
              </a:extLst>
            </p:cNvPr>
            <p:cNvSpPr/>
            <p:nvPr/>
          </p:nvSpPr>
          <p:spPr>
            <a:xfrm>
              <a:off x="7243424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2F8BEEFE-2ACF-03BE-4EF6-6C566805AC85}"/>
                </a:ext>
              </a:extLst>
            </p:cNvPr>
            <p:cNvSpPr/>
            <p:nvPr/>
          </p:nvSpPr>
          <p:spPr>
            <a:xfrm>
              <a:off x="7385823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664D770B-686B-AAD1-9DAD-BCE4448C5380}"/>
                </a:ext>
              </a:extLst>
            </p:cNvPr>
            <p:cNvSpPr/>
            <p:nvPr/>
          </p:nvSpPr>
          <p:spPr>
            <a:xfrm>
              <a:off x="7528222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5434C258-6B8F-DC1C-976B-8CC732D2CD47}"/>
                </a:ext>
              </a:extLst>
            </p:cNvPr>
            <p:cNvSpPr/>
            <p:nvPr/>
          </p:nvSpPr>
          <p:spPr>
            <a:xfrm>
              <a:off x="7670619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67B5E8-E7F7-C372-85DA-CC1BB5AF6437}"/>
              </a:ext>
            </a:extLst>
          </p:cNvPr>
          <p:cNvSpPr/>
          <p:nvPr/>
        </p:nvSpPr>
        <p:spPr>
          <a:xfrm rot="-1860000" flipH="1">
            <a:off x="10754598" y="-235959"/>
            <a:ext cx="616436" cy="1081197"/>
          </a:xfrm>
          <a:custGeom>
            <a:avLst/>
            <a:gdLst>
              <a:gd name="connsiteX0" fmla="*/ 616436 w 616436"/>
              <a:gd name="connsiteY0" fmla="*/ 0 h 1081197"/>
              <a:gd name="connsiteX1" fmla="*/ 237991 w 616436"/>
              <a:gd name="connsiteY1" fmla="*/ 227393 h 1081197"/>
              <a:gd name="connsiteX2" fmla="*/ 0 w 616436"/>
              <a:gd name="connsiteY2" fmla="*/ 1081197 h 1081197"/>
              <a:gd name="connsiteX3" fmla="*/ 315062 w 616436"/>
              <a:gd name="connsiteY3" fmla="*/ 1081197 h 108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436" h="1081197">
                <a:moveTo>
                  <a:pt x="616436" y="0"/>
                </a:moveTo>
                <a:lnTo>
                  <a:pt x="237991" y="227393"/>
                </a:lnTo>
                <a:lnTo>
                  <a:pt x="0" y="1081197"/>
                </a:lnTo>
                <a:lnTo>
                  <a:pt x="315062" y="1081197"/>
                </a:lnTo>
                <a:close/>
              </a:path>
            </a:pathLst>
          </a:custGeom>
          <a:solidFill>
            <a:srgbClr val="D8B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1068DA8-3422-6277-A86F-554799014011}"/>
              </a:ext>
            </a:extLst>
          </p:cNvPr>
          <p:cNvSpPr/>
          <p:nvPr/>
        </p:nvSpPr>
        <p:spPr>
          <a:xfrm>
            <a:off x="0" y="6191250"/>
            <a:ext cx="1752600" cy="666750"/>
          </a:xfrm>
          <a:prstGeom prst="triangle">
            <a:avLst>
              <a:gd name="adj" fmla="val 61957"/>
            </a:avLst>
          </a:prstGeom>
          <a:solidFill>
            <a:srgbClr val="D8B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EEB4906C-34C3-7962-9F8C-7175E5628573}"/>
              </a:ext>
            </a:extLst>
          </p:cNvPr>
          <p:cNvSpPr/>
          <p:nvPr/>
        </p:nvSpPr>
        <p:spPr>
          <a:xfrm>
            <a:off x="0" y="5448300"/>
            <a:ext cx="1428750" cy="1409700"/>
          </a:xfrm>
          <a:prstGeom prst="rtTriangle">
            <a:avLst/>
          </a:prstGeom>
          <a:solidFill>
            <a:srgbClr val="97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4B14899-4DA6-F6F6-5990-A30532737BC7}"/>
              </a:ext>
            </a:extLst>
          </p:cNvPr>
          <p:cNvSpPr/>
          <p:nvPr/>
        </p:nvSpPr>
        <p:spPr>
          <a:xfrm flipH="1" flipV="1">
            <a:off x="10763250" y="0"/>
            <a:ext cx="1428750" cy="1409700"/>
          </a:xfrm>
          <a:prstGeom prst="rtTriangle">
            <a:avLst/>
          </a:prstGeom>
          <a:solidFill>
            <a:srgbClr val="97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AAABA1-BF71-BE98-C441-DC51CEF5AA77}"/>
              </a:ext>
            </a:extLst>
          </p:cNvPr>
          <p:cNvSpPr/>
          <p:nvPr/>
        </p:nvSpPr>
        <p:spPr>
          <a:xfrm rot="19740000" flipV="1">
            <a:off x="11830370" y="470678"/>
            <a:ext cx="402141" cy="670587"/>
          </a:xfrm>
          <a:custGeom>
            <a:avLst/>
            <a:gdLst>
              <a:gd name="connsiteX0" fmla="*/ 315062 w 402141"/>
              <a:gd name="connsiteY0" fmla="*/ 670587 h 670587"/>
              <a:gd name="connsiteX1" fmla="*/ 402141 w 402141"/>
              <a:gd name="connsiteY1" fmla="*/ 358187 h 670587"/>
              <a:gd name="connsiteX2" fmla="*/ 186921 w 402141"/>
              <a:gd name="connsiteY2" fmla="*/ 0 h 670587"/>
              <a:gd name="connsiteX3" fmla="*/ 0 w 402141"/>
              <a:gd name="connsiteY3" fmla="*/ 670587 h 67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141" h="670587">
                <a:moveTo>
                  <a:pt x="315062" y="670587"/>
                </a:moveTo>
                <a:lnTo>
                  <a:pt x="402141" y="358187"/>
                </a:lnTo>
                <a:lnTo>
                  <a:pt x="186921" y="0"/>
                </a:lnTo>
                <a:lnTo>
                  <a:pt x="0" y="670587"/>
                </a:lnTo>
                <a:close/>
              </a:path>
            </a:pathLst>
          </a:custGeom>
          <a:solidFill>
            <a:srgbClr val="D8B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7CD08A8-10E6-DB23-8CCF-EA0C87B40866}"/>
              </a:ext>
            </a:extLst>
          </p:cNvPr>
          <p:cNvGrpSpPr/>
          <p:nvPr/>
        </p:nvGrpSpPr>
        <p:grpSpPr>
          <a:xfrm>
            <a:off x="7913370" y="5851956"/>
            <a:ext cx="1230630" cy="602387"/>
            <a:chOff x="6531429" y="3217409"/>
            <a:chExt cx="1230630" cy="602387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0099E96-B9F8-8663-B9E6-AA1AA1898C7E}"/>
                </a:ext>
              </a:extLst>
            </p:cNvPr>
            <p:cNvSpPr/>
            <p:nvPr/>
          </p:nvSpPr>
          <p:spPr>
            <a:xfrm>
              <a:off x="6531429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4F5F6C2-60DB-CE8E-7CE5-46F686034981}"/>
                </a:ext>
              </a:extLst>
            </p:cNvPr>
            <p:cNvSpPr/>
            <p:nvPr/>
          </p:nvSpPr>
          <p:spPr>
            <a:xfrm>
              <a:off x="6673828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16822F1B-2464-C085-DF33-A1882D2C1405}"/>
                </a:ext>
              </a:extLst>
            </p:cNvPr>
            <p:cNvSpPr/>
            <p:nvPr/>
          </p:nvSpPr>
          <p:spPr>
            <a:xfrm>
              <a:off x="6816227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F6E148D-D23D-2B7C-63F6-422953BD2E2B}"/>
                </a:ext>
              </a:extLst>
            </p:cNvPr>
            <p:cNvSpPr/>
            <p:nvPr/>
          </p:nvSpPr>
          <p:spPr>
            <a:xfrm>
              <a:off x="6958626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F3A4513-4911-A3E2-FEC5-E94DE519962F}"/>
                </a:ext>
              </a:extLst>
            </p:cNvPr>
            <p:cNvSpPr/>
            <p:nvPr/>
          </p:nvSpPr>
          <p:spPr>
            <a:xfrm>
              <a:off x="7101025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B40068E-BB6C-BDAE-0AA3-D059851A9DF7}"/>
                </a:ext>
              </a:extLst>
            </p:cNvPr>
            <p:cNvSpPr/>
            <p:nvPr/>
          </p:nvSpPr>
          <p:spPr>
            <a:xfrm>
              <a:off x="7243424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FDDE5233-A280-81AE-9E17-F7DC241B57D6}"/>
                </a:ext>
              </a:extLst>
            </p:cNvPr>
            <p:cNvSpPr/>
            <p:nvPr/>
          </p:nvSpPr>
          <p:spPr>
            <a:xfrm>
              <a:off x="7385823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2BDFEE6-5838-F956-A0EE-52AD8A2FA7CD}"/>
                </a:ext>
              </a:extLst>
            </p:cNvPr>
            <p:cNvSpPr/>
            <p:nvPr/>
          </p:nvSpPr>
          <p:spPr>
            <a:xfrm>
              <a:off x="7528222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E8B9033-D4E0-884B-15C0-2CF8FA056FE9}"/>
                </a:ext>
              </a:extLst>
            </p:cNvPr>
            <p:cNvSpPr/>
            <p:nvPr/>
          </p:nvSpPr>
          <p:spPr>
            <a:xfrm>
              <a:off x="7670619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A389ACF2-3651-7005-F78E-45ACA02E051E}"/>
                </a:ext>
              </a:extLst>
            </p:cNvPr>
            <p:cNvSpPr/>
            <p:nvPr/>
          </p:nvSpPr>
          <p:spPr>
            <a:xfrm>
              <a:off x="6531429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7F0E17D9-BEE4-1C6C-8506-CAB61E3C8CAF}"/>
                </a:ext>
              </a:extLst>
            </p:cNvPr>
            <p:cNvSpPr/>
            <p:nvPr/>
          </p:nvSpPr>
          <p:spPr>
            <a:xfrm>
              <a:off x="6673828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C5F3C4C4-D06D-680F-FFD1-0DB27DA27895}"/>
                </a:ext>
              </a:extLst>
            </p:cNvPr>
            <p:cNvSpPr/>
            <p:nvPr/>
          </p:nvSpPr>
          <p:spPr>
            <a:xfrm>
              <a:off x="6816227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E43A3F82-F883-C3C1-87C2-723E1FA3897E}"/>
                </a:ext>
              </a:extLst>
            </p:cNvPr>
            <p:cNvSpPr/>
            <p:nvPr/>
          </p:nvSpPr>
          <p:spPr>
            <a:xfrm>
              <a:off x="6958626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D665B92F-B6DA-1087-E33B-1AA5F3DAB265}"/>
                </a:ext>
              </a:extLst>
            </p:cNvPr>
            <p:cNvSpPr/>
            <p:nvPr/>
          </p:nvSpPr>
          <p:spPr>
            <a:xfrm>
              <a:off x="7101025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82813C03-7185-2FAB-7185-5801CA51854E}"/>
                </a:ext>
              </a:extLst>
            </p:cNvPr>
            <p:cNvSpPr/>
            <p:nvPr/>
          </p:nvSpPr>
          <p:spPr>
            <a:xfrm>
              <a:off x="7243424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0061E17-AAF0-714C-B757-D7E0CDDBCE66}"/>
                </a:ext>
              </a:extLst>
            </p:cNvPr>
            <p:cNvSpPr/>
            <p:nvPr/>
          </p:nvSpPr>
          <p:spPr>
            <a:xfrm>
              <a:off x="7385823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9BC8DDDA-FDBF-CFA3-775E-E91598410431}"/>
                </a:ext>
              </a:extLst>
            </p:cNvPr>
            <p:cNvSpPr/>
            <p:nvPr/>
          </p:nvSpPr>
          <p:spPr>
            <a:xfrm>
              <a:off x="7528222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323DB72-353B-87C6-66E2-7B6ED26124D2}"/>
                </a:ext>
              </a:extLst>
            </p:cNvPr>
            <p:cNvSpPr/>
            <p:nvPr/>
          </p:nvSpPr>
          <p:spPr>
            <a:xfrm>
              <a:off x="7670619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D809B3FB-F880-CB05-9FA7-B555F5F682BB}"/>
                </a:ext>
              </a:extLst>
            </p:cNvPr>
            <p:cNvSpPr/>
            <p:nvPr/>
          </p:nvSpPr>
          <p:spPr>
            <a:xfrm>
              <a:off x="6531429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E28C75CB-DC7A-3B82-99CE-BA228DFC6AE4}"/>
                </a:ext>
              </a:extLst>
            </p:cNvPr>
            <p:cNvSpPr/>
            <p:nvPr/>
          </p:nvSpPr>
          <p:spPr>
            <a:xfrm>
              <a:off x="6673828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405B19D-627F-0B30-C385-F87230500E63}"/>
                </a:ext>
              </a:extLst>
            </p:cNvPr>
            <p:cNvSpPr/>
            <p:nvPr/>
          </p:nvSpPr>
          <p:spPr>
            <a:xfrm>
              <a:off x="6816227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56338037-5AA6-1BB7-BA67-0AC3FCFCF10C}"/>
                </a:ext>
              </a:extLst>
            </p:cNvPr>
            <p:cNvSpPr/>
            <p:nvPr/>
          </p:nvSpPr>
          <p:spPr>
            <a:xfrm>
              <a:off x="6958626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C46D053-0D4F-E018-B5D0-E1FAB43787A8}"/>
                </a:ext>
              </a:extLst>
            </p:cNvPr>
            <p:cNvSpPr/>
            <p:nvPr/>
          </p:nvSpPr>
          <p:spPr>
            <a:xfrm>
              <a:off x="7101025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8C9759A-8FE8-012A-56CC-76556243B8DD}"/>
                </a:ext>
              </a:extLst>
            </p:cNvPr>
            <p:cNvSpPr/>
            <p:nvPr/>
          </p:nvSpPr>
          <p:spPr>
            <a:xfrm>
              <a:off x="7243424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67A4DF94-4990-76FF-4E17-9D4D8A379D90}"/>
                </a:ext>
              </a:extLst>
            </p:cNvPr>
            <p:cNvSpPr/>
            <p:nvPr/>
          </p:nvSpPr>
          <p:spPr>
            <a:xfrm>
              <a:off x="7385823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E28078EF-50C7-0407-E5A3-7D465E05EF03}"/>
                </a:ext>
              </a:extLst>
            </p:cNvPr>
            <p:cNvSpPr/>
            <p:nvPr/>
          </p:nvSpPr>
          <p:spPr>
            <a:xfrm>
              <a:off x="7528222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B5E4746-E775-CDD9-66EB-7ADE6B99BB18}"/>
                </a:ext>
              </a:extLst>
            </p:cNvPr>
            <p:cNvSpPr/>
            <p:nvPr/>
          </p:nvSpPr>
          <p:spPr>
            <a:xfrm>
              <a:off x="7670619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1B52A082-8DB4-9080-3E00-90E9D4E50DAA}"/>
                </a:ext>
              </a:extLst>
            </p:cNvPr>
            <p:cNvSpPr/>
            <p:nvPr/>
          </p:nvSpPr>
          <p:spPr>
            <a:xfrm>
              <a:off x="6531429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0117E081-2BF4-5133-060F-FD2E4E380DD5}"/>
                </a:ext>
              </a:extLst>
            </p:cNvPr>
            <p:cNvSpPr/>
            <p:nvPr/>
          </p:nvSpPr>
          <p:spPr>
            <a:xfrm>
              <a:off x="6673828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55FAF5C-6693-D640-D740-ED7FD6FDA3AD}"/>
                </a:ext>
              </a:extLst>
            </p:cNvPr>
            <p:cNvSpPr/>
            <p:nvPr/>
          </p:nvSpPr>
          <p:spPr>
            <a:xfrm>
              <a:off x="6816227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14D82606-C7D0-5874-4AF1-7AA55E342232}"/>
                </a:ext>
              </a:extLst>
            </p:cNvPr>
            <p:cNvSpPr/>
            <p:nvPr/>
          </p:nvSpPr>
          <p:spPr>
            <a:xfrm>
              <a:off x="6958626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7E5ED1F8-227A-27F2-0760-A585DA2894D2}"/>
                </a:ext>
              </a:extLst>
            </p:cNvPr>
            <p:cNvSpPr/>
            <p:nvPr/>
          </p:nvSpPr>
          <p:spPr>
            <a:xfrm>
              <a:off x="7101025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4466E5D7-FE30-3B4A-3DCF-899CB14F3465}"/>
                </a:ext>
              </a:extLst>
            </p:cNvPr>
            <p:cNvSpPr/>
            <p:nvPr/>
          </p:nvSpPr>
          <p:spPr>
            <a:xfrm>
              <a:off x="7243424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82392D11-A4F8-2563-4462-5CA1DE0A8024}"/>
                </a:ext>
              </a:extLst>
            </p:cNvPr>
            <p:cNvSpPr/>
            <p:nvPr/>
          </p:nvSpPr>
          <p:spPr>
            <a:xfrm>
              <a:off x="7385823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11BC79CF-B81F-BFC4-4750-2DDF72E15BCE}"/>
                </a:ext>
              </a:extLst>
            </p:cNvPr>
            <p:cNvSpPr/>
            <p:nvPr/>
          </p:nvSpPr>
          <p:spPr>
            <a:xfrm>
              <a:off x="7528222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D11296FA-E8D9-5D89-7A84-FD0B044B83B1}"/>
                </a:ext>
              </a:extLst>
            </p:cNvPr>
            <p:cNvSpPr/>
            <p:nvPr/>
          </p:nvSpPr>
          <p:spPr>
            <a:xfrm>
              <a:off x="7670619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033574-58A4-1AFF-567B-949C8C695E0D}"/>
              </a:ext>
            </a:extLst>
          </p:cNvPr>
          <p:cNvGrpSpPr/>
          <p:nvPr/>
        </p:nvGrpSpPr>
        <p:grpSpPr>
          <a:xfrm>
            <a:off x="6948834" y="1170524"/>
            <a:ext cx="4940800" cy="5005601"/>
            <a:chOff x="6826738" y="583059"/>
            <a:chExt cx="5120640" cy="51877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FEA7663-292B-C0B4-EA97-76FF7974CA4E}"/>
                </a:ext>
              </a:extLst>
            </p:cNvPr>
            <p:cNvGrpSpPr/>
            <p:nvPr/>
          </p:nvGrpSpPr>
          <p:grpSpPr>
            <a:xfrm>
              <a:off x="6826738" y="650218"/>
              <a:ext cx="5120640" cy="5120640"/>
              <a:chOff x="7019925" y="1707529"/>
              <a:chExt cx="5120640" cy="512064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72AB9129-1B76-ADD1-4C45-165D12EDBAAA}"/>
                  </a:ext>
                </a:extLst>
              </p:cNvPr>
              <p:cNvSpPr/>
              <p:nvPr/>
            </p:nvSpPr>
            <p:spPr>
              <a:xfrm>
                <a:off x="7294245" y="1981849"/>
                <a:ext cx="4572000" cy="4572000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03F2D93F-346D-65C3-F9A1-A97D08CB75B8}"/>
                  </a:ext>
                </a:extLst>
              </p:cNvPr>
              <p:cNvSpPr/>
              <p:nvPr/>
            </p:nvSpPr>
            <p:spPr>
              <a:xfrm>
                <a:off x="7019925" y="1707529"/>
                <a:ext cx="5120640" cy="5120640"/>
              </a:xfrm>
              <a:prstGeom prst="flowChartConnector">
                <a:avLst/>
              </a:prstGeom>
              <a:noFill/>
              <a:ln w="38100">
                <a:solidFill>
                  <a:srgbClr val="E5C1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89E97EE3-4B44-1367-6FA2-1257723FAE00}"/>
                </a:ext>
              </a:extLst>
            </p:cNvPr>
            <p:cNvSpPr/>
            <p:nvPr/>
          </p:nvSpPr>
          <p:spPr>
            <a:xfrm>
              <a:off x="7087716" y="4467226"/>
              <a:ext cx="457200" cy="457200"/>
            </a:xfrm>
            <a:prstGeom prst="flowChartConnector">
              <a:avLst/>
            </a:prstGeom>
            <a:pattFill prst="ltDnDiag">
              <a:fgClr>
                <a:srgbClr val="7A6576"/>
              </a:fgClr>
              <a:bgClr>
                <a:srgbClr val="E3EDF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73A72BCB-CE9B-D68D-9898-5BFBF6A96AE8}"/>
                </a:ext>
              </a:extLst>
            </p:cNvPr>
            <p:cNvSpPr/>
            <p:nvPr/>
          </p:nvSpPr>
          <p:spPr>
            <a:xfrm>
              <a:off x="10826914" y="583059"/>
              <a:ext cx="971551" cy="971551"/>
            </a:xfrm>
            <a:prstGeom prst="flowChartConnector">
              <a:avLst/>
            </a:prstGeom>
            <a:pattFill prst="ltDnDiag">
              <a:fgClr>
                <a:srgbClr val="7A6576"/>
              </a:fgClr>
              <a:bgClr>
                <a:srgbClr val="E3EDF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DF6B27C-FAC3-2F24-BB25-83CB410384D7}"/>
              </a:ext>
            </a:extLst>
          </p:cNvPr>
          <p:cNvSpPr txBox="1"/>
          <p:nvPr/>
        </p:nvSpPr>
        <p:spPr>
          <a:xfrm>
            <a:off x="714375" y="489048"/>
            <a:ext cx="61058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Facilities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EC5E86-9B97-CDF8-CE0F-8D3BD7463229}"/>
              </a:ext>
            </a:extLst>
          </p:cNvPr>
          <p:cNvSpPr txBox="1"/>
          <p:nvPr/>
        </p:nvSpPr>
        <p:spPr>
          <a:xfrm>
            <a:off x="714375" y="1500010"/>
            <a:ext cx="6105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Precision Air Conditioners (PACs)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2448A1-7FE8-6A59-F29D-31B567DAF9FC}"/>
              </a:ext>
            </a:extLst>
          </p:cNvPr>
          <p:cNvSpPr txBox="1"/>
          <p:nvPr/>
        </p:nvSpPr>
        <p:spPr>
          <a:xfrm>
            <a:off x="1140792" y="3421675"/>
            <a:ext cx="52529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The datacenter is equipped with Precision Air Conditioners (PACs), to ensure the devices at the datacenter remain working 24x7 and provide maximum uptime.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436FF13-C5FB-FCE3-7398-4B84251241B6}"/>
              </a:ext>
            </a:extLst>
          </p:cNvPr>
          <p:cNvGrpSpPr/>
          <p:nvPr/>
        </p:nvGrpSpPr>
        <p:grpSpPr>
          <a:xfrm>
            <a:off x="714375" y="2326306"/>
            <a:ext cx="5669803" cy="967015"/>
            <a:chOff x="714375" y="2326306"/>
            <a:chExt cx="5669803" cy="96701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D8284B8-B699-6BF0-B5A6-05401BC47E8B}"/>
                </a:ext>
              </a:extLst>
            </p:cNvPr>
            <p:cNvSpPr/>
            <p:nvPr/>
          </p:nvSpPr>
          <p:spPr>
            <a:xfrm>
              <a:off x="714376" y="2871634"/>
              <a:ext cx="5669802" cy="4216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2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498DBF-AD56-B98C-4396-6D6D48DC6FF5}"/>
                </a:ext>
              </a:extLst>
            </p:cNvPr>
            <p:cNvSpPr/>
            <p:nvPr/>
          </p:nvSpPr>
          <p:spPr>
            <a:xfrm>
              <a:off x="714375" y="2326306"/>
              <a:ext cx="5656928" cy="888842"/>
            </a:xfrm>
            <a:prstGeom prst="rect">
              <a:avLst/>
            </a:prstGeom>
            <a:gradFill flip="none" rotWithShape="1">
              <a:gsLst>
                <a:gs pos="54000">
                  <a:schemeClr val="bg1">
                    <a:lumMod val="85000"/>
                  </a:schemeClr>
                </a:gs>
                <a:gs pos="0">
                  <a:srgbClr val="EAF2F5"/>
                </a:gs>
                <a:gs pos="100000">
                  <a:srgbClr val="EAF2F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DF2716-819A-0901-6348-44F09132FCDB}"/>
                </a:ext>
              </a:extLst>
            </p:cNvPr>
            <p:cNvSpPr txBox="1"/>
            <p:nvPr/>
          </p:nvSpPr>
          <p:spPr>
            <a:xfrm>
              <a:off x="2724304" y="2478340"/>
              <a:ext cx="16370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Bahnschrift SemiBold" panose="020B0502040204020203" pitchFamily="34" charset="0"/>
                </a:rPr>
                <a:t>6.5 TR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921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101ACBFC-68B8-B22D-8AEF-72F8893D0DE2}"/>
              </a:ext>
            </a:extLst>
          </p:cNvPr>
          <p:cNvGrpSpPr/>
          <p:nvPr/>
        </p:nvGrpSpPr>
        <p:grpSpPr>
          <a:xfrm>
            <a:off x="127815" y="255519"/>
            <a:ext cx="1230630" cy="602387"/>
            <a:chOff x="6531429" y="3217409"/>
            <a:chExt cx="1230630" cy="602387"/>
          </a:xfrm>
        </p:grpSpPr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3EAC913E-4866-EEDF-E005-F6D8F3163A2F}"/>
                </a:ext>
              </a:extLst>
            </p:cNvPr>
            <p:cNvSpPr/>
            <p:nvPr/>
          </p:nvSpPr>
          <p:spPr>
            <a:xfrm>
              <a:off x="6531429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C6CD2593-11E8-66BF-B40A-B7B9B461996D}"/>
                </a:ext>
              </a:extLst>
            </p:cNvPr>
            <p:cNvSpPr/>
            <p:nvPr/>
          </p:nvSpPr>
          <p:spPr>
            <a:xfrm>
              <a:off x="6673828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FA65F64-65BA-7C14-073E-8F4D24CD093E}"/>
                </a:ext>
              </a:extLst>
            </p:cNvPr>
            <p:cNvSpPr/>
            <p:nvPr/>
          </p:nvSpPr>
          <p:spPr>
            <a:xfrm>
              <a:off x="6816227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1075E83E-7D2D-CAA9-2843-0B7F8AD8F2CB}"/>
                </a:ext>
              </a:extLst>
            </p:cNvPr>
            <p:cNvSpPr/>
            <p:nvPr/>
          </p:nvSpPr>
          <p:spPr>
            <a:xfrm>
              <a:off x="6958626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B32463D5-83AF-4B7C-1587-1AB3A863D623}"/>
                </a:ext>
              </a:extLst>
            </p:cNvPr>
            <p:cNvSpPr/>
            <p:nvPr/>
          </p:nvSpPr>
          <p:spPr>
            <a:xfrm>
              <a:off x="7101025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57E3588-177A-5C87-AE93-3F57B0B5AF6E}"/>
                </a:ext>
              </a:extLst>
            </p:cNvPr>
            <p:cNvSpPr/>
            <p:nvPr/>
          </p:nvSpPr>
          <p:spPr>
            <a:xfrm>
              <a:off x="7243424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10810502-81C3-7309-8F62-6C3D334DB2E8}"/>
                </a:ext>
              </a:extLst>
            </p:cNvPr>
            <p:cNvSpPr/>
            <p:nvPr/>
          </p:nvSpPr>
          <p:spPr>
            <a:xfrm>
              <a:off x="7385823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00AF2493-5385-EDC2-DC7C-7684FE7AF2BD}"/>
                </a:ext>
              </a:extLst>
            </p:cNvPr>
            <p:cNvSpPr/>
            <p:nvPr/>
          </p:nvSpPr>
          <p:spPr>
            <a:xfrm>
              <a:off x="7528222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8EA9176-1D4E-7D71-71B0-8802414FEC6A}"/>
                </a:ext>
              </a:extLst>
            </p:cNvPr>
            <p:cNvSpPr/>
            <p:nvPr/>
          </p:nvSpPr>
          <p:spPr>
            <a:xfrm>
              <a:off x="7670619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241FE7E-6122-7889-A639-043AB77A2D3C}"/>
                </a:ext>
              </a:extLst>
            </p:cNvPr>
            <p:cNvSpPr/>
            <p:nvPr/>
          </p:nvSpPr>
          <p:spPr>
            <a:xfrm>
              <a:off x="6531429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91F90BA5-0527-6BC6-6359-F0FC46A8E012}"/>
                </a:ext>
              </a:extLst>
            </p:cNvPr>
            <p:cNvSpPr/>
            <p:nvPr/>
          </p:nvSpPr>
          <p:spPr>
            <a:xfrm>
              <a:off x="6673828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4590FD32-4CC4-CCEB-2466-65E712946865}"/>
                </a:ext>
              </a:extLst>
            </p:cNvPr>
            <p:cNvSpPr/>
            <p:nvPr/>
          </p:nvSpPr>
          <p:spPr>
            <a:xfrm>
              <a:off x="6816227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2129E80B-BCC5-48AB-4764-EBFA13DECD30}"/>
                </a:ext>
              </a:extLst>
            </p:cNvPr>
            <p:cNvSpPr/>
            <p:nvPr/>
          </p:nvSpPr>
          <p:spPr>
            <a:xfrm>
              <a:off x="6958626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6EC8EFFB-62AF-18B6-0FF1-8D7585EF5082}"/>
                </a:ext>
              </a:extLst>
            </p:cNvPr>
            <p:cNvSpPr/>
            <p:nvPr/>
          </p:nvSpPr>
          <p:spPr>
            <a:xfrm>
              <a:off x="7101025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C0ED63BF-99C8-64A6-87C3-4AA4DC7F122B}"/>
                </a:ext>
              </a:extLst>
            </p:cNvPr>
            <p:cNvSpPr/>
            <p:nvPr/>
          </p:nvSpPr>
          <p:spPr>
            <a:xfrm>
              <a:off x="7243424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545F01FF-4808-E097-2E00-519DC22E9819}"/>
                </a:ext>
              </a:extLst>
            </p:cNvPr>
            <p:cNvSpPr/>
            <p:nvPr/>
          </p:nvSpPr>
          <p:spPr>
            <a:xfrm>
              <a:off x="7385823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3A8BD61B-9F03-CAEB-92CA-C707A6A2AC2D}"/>
                </a:ext>
              </a:extLst>
            </p:cNvPr>
            <p:cNvSpPr/>
            <p:nvPr/>
          </p:nvSpPr>
          <p:spPr>
            <a:xfrm>
              <a:off x="7528222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DCEB4C34-717D-D25A-A6FE-9440890453B9}"/>
                </a:ext>
              </a:extLst>
            </p:cNvPr>
            <p:cNvSpPr/>
            <p:nvPr/>
          </p:nvSpPr>
          <p:spPr>
            <a:xfrm>
              <a:off x="7670619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05C770B-CEDD-DEC4-9C5E-4DA518E2E126}"/>
                </a:ext>
              </a:extLst>
            </p:cNvPr>
            <p:cNvSpPr/>
            <p:nvPr/>
          </p:nvSpPr>
          <p:spPr>
            <a:xfrm>
              <a:off x="6531429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45A68FDA-7CC2-518C-BA49-5C210187098A}"/>
                </a:ext>
              </a:extLst>
            </p:cNvPr>
            <p:cNvSpPr/>
            <p:nvPr/>
          </p:nvSpPr>
          <p:spPr>
            <a:xfrm>
              <a:off x="6673828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38995F4-2054-A4BB-6F69-B9CFA1596032}"/>
                </a:ext>
              </a:extLst>
            </p:cNvPr>
            <p:cNvSpPr/>
            <p:nvPr/>
          </p:nvSpPr>
          <p:spPr>
            <a:xfrm>
              <a:off x="6816227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EAE7A25-2A71-73FA-0FC2-7BF0B6CB7C38}"/>
                </a:ext>
              </a:extLst>
            </p:cNvPr>
            <p:cNvSpPr/>
            <p:nvPr/>
          </p:nvSpPr>
          <p:spPr>
            <a:xfrm>
              <a:off x="6958626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6D86A4AE-9451-D4AA-AAC0-9B76C02638B8}"/>
                </a:ext>
              </a:extLst>
            </p:cNvPr>
            <p:cNvSpPr/>
            <p:nvPr/>
          </p:nvSpPr>
          <p:spPr>
            <a:xfrm>
              <a:off x="7101025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03BFAAEA-D87F-04F2-E2F6-DE0EAB35850F}"/>
                </a:ext>
              </a:extLst>
            </p:cNvPr>
            <p:cNvSpPr/>
            <p:nvPr/>
          </p:nvSpPr>
          <p:spPr>
            <a:xfrm>
              <a:off x="7243424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CF5E38DA-E83C-201E-52C4-666C929393E9}"/>
                </a:ext>
              </a:extLst>
            </p:cNvPr>
            <p:cNvSpPr/>
            <p:nvPr/>
          </p:nvSpPr>
          <p:spPr>
            <a:xfrm>
              <a:off x="7385823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DF074454-3AA6-371C-A88C-87552BF1353F}"/>
                </a:ext>
              </a:extLst>
            </p:cNvPr>
            <p:cNvSpPr/>
            <p:nvPr/>
          </p:nvSpPr>
          <p:spPr>
            <a:xfrm>
              <a:off x="7528222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923A2100-D084-9497-95F4-8898FB6AEADC}"/>
                </a:ext>
              </a:extLst>
            </p:cNvPr>
            <p:cNvSpPr/>
            <p:nvPr/>
          </p:nvSpPr>
          <p:spPr>
            <a:xfrm>
              <a:off x="7670619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27C152C-B863-D1C3-3448-8EF60F53D9DB}"/>
                </a:ext>
              </a:extLst>
            </p:cNvPr>
            <p:cNvSpPr/>
            <p:nvPr/>
          </p:nvSpPr>
          <p:spPr>
            <a:xfrm>
              <a:off x="6531429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8FF7DF50-4DF4-96A7-4A67-5365B6E1C2E9}"/>
                </a:ext>
              </a:extLst>
            </p:cNvPr>
            <p:cNvSpPr/>
            <p:nvPr/>
          </p:nvSpPr>
          <p:spPr>
            <a:xfrm>
              <a:off x="6673828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123611F6-600F-B976-18B2-3A17072EE989}"/>
                </a:ext>
              </a:extLst>
            </p:cNvPr>
            <p:cNvSpPr/>
            <p:nvPr/>
          </p:nvSpPr>
          <p:spPr>
            <a:xfrm>
              <a:off x="6816227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AEBA33AA-A0D5-356A-24E6-562F8F41C9C1}"/>
                </a:ext>
              </a:extLst>
            </p:cNvPr>
            <p:cNvSpPr/>
            <p:nvPr/>
          </p:nvSpPr>
          <p:spPr>
            <a:xfrm>
              <a:off x="6958626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1FF90531-0ED2-80A2-76DE-D2DE91E44811}"/>
                </a:ext>
              </a:extLst>
            </p:cNvPr>
            <p:cNvSpPr/>
            <p:nvPr/>
          </p:nvSpPr>
          <p:spPr>
            <a:xfrm>
              <a:off x="7101025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7EBB03F0-62FF-10A4-1518-C506F0B6B4F7}"/>
                </a:ext>
              </a:extLst>
            </p:cNvPr>
            <p:cNvSpPr/>
            <p:nvPr/>
          </p:nvSpPr>
          <p:spPr>
            <a:xfrm>
              <a:off x="7243424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2F8BEEFE-2ACF-03BE-4EF6-6C566805AC85}"/>
                </a:ext>
              </a:extLst>
            </p:cNvPr>
            <p:cNvSpPr/>
            <p:nvPr/>
          </p:nvSpPr>
          <p:spPr>
            <a:xfrm>
              <a:off x="7385823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664D770B-686B-AAD1-9DAD-BCE4448C5380}"/>
                </a:ext>
              </a:extLst>
            </p:cNvPr>
            <p:cNvSpPr/>
            <p:nvPr/>
          </p:nvSpPr>
          <p:spPr>
            <a:xfrm>
              <a:off x="7528222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5434C258-6B8F-DC1C-976B-8CC732D2CD47}"/>
                </a:ext>
              </a:extLst>
            </p:cNvPr>
            <p:cNvSpPr/>
            <p:nvPr/>
          </p:nvSpPr>
          <p:spPr>
            <a:xfrm>
              <a:off x="7670619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67B5E8-E7F7-C372-85DA-CC1BB5AF6437}"/>
              </a:ext>
            </a:extLst>
          </p:cNvPr>
          <p:cNvSpPr/>
          <p:nvPr/>
        </p:nvSpPr>
        <p:spPr>
          <a:xfrm rot="-1860000" flipH="1">
            <a:off x="10754598" y="-235959"/>
            <a:ext cx="616436" cy="1081197"/>
          </a:xfrm>
          <a:custGeom>
            <a:avLst/>
            <a:gdLst>
              <a:gd name="connsiteX0" fmla="*/ 616436 w 616436"/>
              <a:gd name="connsiteY0" fmla="*/ 0 h 1081197"/>
              <a:gd name="connsiteX1" fmla="*/ 237991 w 616436"/>
              <a:gd name="connsiteY1" fmla="*/ 227393 h 1081197"/>
              <a:gd name="connsiteX2" fmla="*/ 0 w 616436"/>
              <a:gd name="connsiteY2" fmla="*/ 1081197 h 1081197"/>
              <a:gd name="connsiteX3" fmla="*/ 315062 w 616436"/>
              <a:gd name="connsiteY3" fmla="*/ 1081197 h 108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436" h="1081197">
                <a:moveTo>
                  <a:pt x="616436" y="0"/>
                </a:moveTo>
                <a:lnTo>
                  <a:pt x="237991" y="227393"/>
                </a:lnTo>
                <a:lnTo>
                  <a:pt x="0" y="1081197"/>
                </a:lnTo>
                <a:lnTo>
                  <a:pt x="315062" y="1081197"/>
                </a:lnTo>
                <a:close/>
              </a:path>
            </a:pathLst>
          </a:custGeom>
          <a:solidFill>
            <a:srgbClr val="D8B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1068DA8-3422-6277-A86F-554799014011}"/>
              </a:ext>
            </a:extLst>
          </p:cNvPr>
          <p:cNvSpPr/>
          <p:nvPr/>
        </p:nvSpPr>
        <p:spPr>
          <a:xfrm>
            <a:off x="0" y="6191250"/>
            <a:ext cx="1752600" cy="666750"/>
          </a:xfrm>
          <a:prstGeom prst="triangle">
            <a:avLst>
              <a:gd name="adj" fmla="val 61957"/>
            </a:avLst>
          </a:prstGeom>
          <a:solidFill>
            <a:srgbClr val="D8B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EEB4906C-34C3-7962-9F8C-7175E5628573}"/>
              </a:ext>
            </a:extLst>
          </p:cNvPr>
          <p:cNvSpPr/>
          <p:nvPr/>
        </p:nvSpPr>
        <p:spPr>
          <a:xfrm>
            <a:off x="0" y="5448300"/>
            <a:ext cx="1428750" cy="1409700"/>
          </a:xfrm>
          <a:prstGeom prst="rtTriangle">
            <a:avLst/>
          </a:prstGeom>
          <a:solidFill>
            <a:srgbClr val="97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4B14899-4DA6-F6F6-5990-A30532737BC7}"/>
              </a:ext>
            </a:extLst>
          </p:cNvPr>
          <p:cNvSpPr/>
          <p:nvPr/>
        </p:nvSpPr>
        <p:spPr>
          <a:xfrm flipH="1" flipV="1">
            <a:off x="10763250" y="0"/>
            <a:ext cx="1428750" cy="1409700"/>
          </a:xfrm>
          <a:prstGeom prst="rtTriangle">
            <a:avLst/>
          </a:prstGeom>
          <a:solidFill>
            <a:srgbClr val="97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AAABA1-BF71-BE98-C441-DC51CEF5AA77}"/>
              </a:ext>
            </a:extLst>
          </p:cNvPr>
          <p:cNvSpPr/>
          <p:nvPr/>
        </p:nvSpPr>
        <p:spPr>
          <a:xfrm rot="19740000" flipV="1">
            <a:off x="11830370" y="470678"/>
            <a:ext cx="402141" cy="670587"/>
          </a:xfrm>
          <a:custGeom>
            <a:avLst/>
            <a:gdLst>
              <a:gd name="connsiteX0" fmla="*/ 315062 w 402141"/>
              <a:gd name="connsiteY0" fmla="*/ 670587 h 670587"/>
              <a:gd name="connsiteX1" fmla="*/ 402141 w 402141"/>
              <a:gd name="connsiteY1" fmla="*/ 358187 h 670587"/>
              <a:gd name="connsiteX2" fmla="*/ 186921 w 402141"/>
              <a:gd name="connsiteY2" fmla="*/ 0 h 670587"/>
              <a:gd name="connsiteX3" fmla="*/ 0 w 402141"/>
              <a:gd name="connsiteY3" fmla="*/ 670587 h 67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141" h="670587">
                <a:moveTo>
                  <a:pt x="315062" y="670587"/>
                </a:moveTo>
                <a:lnTo>
                  <a:pt x="402141" y="358187"/>
                </a:lnTo>
                <a:lnTo>
                  <a:pt x="186921" y="0"/>
                </a:lnTo>
                <a:lnTo>
                  <a:pt x="0" y="670587"/>
                </a:lnTo>
                <a:close/>
              </a:path>
            </a:pathLst>
          </a:custGeom>
          <a:solidFill>
            <a:srgbClr val="D8B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7CD08A8-10E6-DB23-8CCF-EA0C87B40866}"/>
              </a:ext>
            </a:extLst>
          </p:cNvPr>
          <p:cNvGrpSpPr/>
          <p:nvPr/>
        </p:nvGrpSpPr>
        <p:grpSpPr>
          <a:xfrm>
            <a:off x="1817370" y="5871006"/>
            <a:ext cx="1230630" cy="602387"/>
            <a:chOff x="6531429" y="3217409"/>
            <a:chExt cx="1230630" cy="602387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0099E96-B9F8-8663-B9E6-AA1AA1898C7E}"/>
                </a:ext>
              </a:extLst>
            </p:cNvPr>
            <p:cNvSpPr/>
            <p:nvPr/>
          </p:nvSpPr>
          <p:spPr>
            <a:xfrm>
              <a:off x="6531429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4F5F6C2-60DB-CE8E-7CE5-46F686034981}"/>
                </a:ext>
              </a:extLst>
            </p:cNvPr>
            <p:cNvSpPr/>
            <p:nvPr/>
          </p:nvSpPr>
          <p:spPr>
            <a:xfrm>
              <a:off x="6673828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16822F1B-2464-C085-DF33-A1882D2C1405}"/>
                </a:ext>
              </a:extLst>
            </p:cNvPr>
            <p:cNvSpPr/>
            <p:nvPr/>
          </p:nvSpPr>
          <p:spPr>
            <a:xfrm>
              <a:off x="6816227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F6E148D-D23D-2B7C-63F6-422953BD2E2B}"/>
                </a:ext>
              </a:extLst>
            </p:cNvPr>
            <p:cNvSpPr/>
            <p:nvPr/>
          </p:nvSpPr>
          <p:spPr>
            <a:xfrm>
              <a:off x="6958626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F3A4513-4911-A3E2-FEC5-E94DE519962F}"/>
                </a:ext>
              </a:extLst>
            </p:cNvPr>
            <p:cNvSpPr/>
            <p:nvPr/>
          </p:nvSpPr>
          <p:spPr>
            <a:xfrm>
              <a:off x="7101025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B40068E-BB6C-BDAE-0AA3-D059851A9DF7}"/>
                </a:ext>
              </a:extLst>
            </p:cNvPr>
            <p:cNvSpPr/>
            <p:nvPr/>
          </p:nvSpPr>
          <p:spPr>
            <a:xfrm>
              <a:off x="7243424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FDDE5233-A280-81AE-9E17-F7DC241B57D6}"/>
                </a:ext>
              </a:extLst>
            </p:cNvPr>
            <p:cNvSpPr/>
            <p:nvPr/>
          </p:nvSpPr>
          <p:spPr>
            <a:xfrm>
              <a:off x="7385823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2BDFEE6-5838-F956-A0EE-52AD8A2FA7CD}"/>
                </a:ext>
              </a:extLst>
            </p:cNvPr>
            <p:cNvSpPr/>
            <p:nvPr/>
          </p:nvSpPr>
          <p:spPr>
            <a:xfrm>
              <a:off x="7528222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E8B9033-D4E0-884B-15C0-2CF8FA056FE9}"/>
                </a:ext>
              </a:extLst>
            </p:cNvPr>
            <p:cNvSpPr/>
            <p:nvPr/>
          </p:nvSpPr>
          <p:spPr>
            <a:xfrm>
              <a:off x="7670619" y="3217409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A389ACF2-3651-7005-F78E-45ACA02E051E}"/>
                </a:ext>
              </a:extLst>
            </p:cNvPr>
            <p:cNvSpPr/>
            <p:nvPr/>
          </p:nvSpPr>
          <p:spPr>
            <a:xfrm>
              <a:off x="6531429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7F0E17D9-BEE4-1C6C-8506-CAB61E3C8CAF}"/>
                </a:ext>
              </a:extLst>
            </p:cNvPr>
            <p:cNvSpPr/>
            <p:nvPr/>
          </p:nvSpPr>
          <p:spPr>
            <a:xfrm>
              <a:off x="6673828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C5F3C4C4-D06D-680F-FFD1-0DB27DA27895}"/>
                </a:ext>
              </a:extLst>
            </p:cNvPr>
            <p:cNvSpPr/>
            <p:nvPr/>
          </p:nvSpPr>
          <p:spPr>
            <a:xfrm>
              <a:off x="6816227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E43A3F82-F883-C3C1-87C2-723E1FA3897E}"/>
                </a:ext>
              </a:extLst>
            </p:cNvPr>
            <p:cNvSpPr/>
            <p:nvPr/>
          </p:nvSpPr>
          <p:spPr>
            <a:xfrm>
              <a:off x="6958626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D665B92F-B6DA-1087-E33B-1AA5F3DAB265}"/>
                </a:ext>
              </a:extLst>
            </p:cNvPr>
            <p:cNvSpPr/>
            <p:nvPr/>
          </p:nvSpPr>
          <p:spPr>
            <a:xfrm>
              <a:off x="7101025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82813C03-7185-2FAB-7185-5801CA51854E}"/>
                </a:ext>
              </a:extLst>
            </p:cNvPr>
            <p:cNvSpPr/>
            <p:nvPr/>
          </p:nvSpPr>
          <p:spPr>
            <a:xfrm>
              <a:off x="7243424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0061E17-AAF0-714C-B757-D7E0CDDBCE66}"/>
                </a:ext>
              </a:extLst>
            </p:cNvPr>
            <p:cNvSpPr/>
            <p:nvPr/>
          </p:nvSpPr>
          <p:spPr>
            <a:xfrm>
              <a:off x="7385823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9BC8DDDA-FDBF-CFA3-775E-E91598410431}"/>
                </a:ext>
              </a:extLst>
            </p:cNvPr>
            <p:cNvSpPr/>
            <p:nvPr/>
          </p:nvSpPr>
          <p:spPr>
            <a:xfrm>
              <a:off x="7528222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323DB72-353B-87C6-66E2-7B6ED26124D2}"/>
                </a:ext>
              </a:extLst>
            </p:cNvPr>
            <p:cNvSpPr/>
            <p:nvPr/>
          </p:nvSpPr>
          <p:spPr>
            <a:xfrm>
              <a:off x="7670619" y="3383280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D809B3FB-F880-CB05-9FA7-B555F5F682BB}"/>
                </a:ext>
              </a:extLst>
            </p:cNvPr>
            <p:cNvSpPr/>
            <p:nvPr/>
          </p:nvSpPr>
          <p:spPr>
            <a:xfrm>
              <a:off x="6531429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E28C75CB-DC7A-3B82-99CE-BA228DFC6AE4}"/>
                </a:ext>
              </a:extLst>
            </p:cNvPr>
            <p:cNvSpPr/>
            <p:nvPr/>
          </p:nvSpPr>
          <p:spPr>
            <a:xfrm>
              <a:off x="6673828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405B19D-627F-0B30-C385-F87230500E63}"/>
                </a:ext>
              </a:extLst>
            </p:cNvPr>
            <p:cNvSpPr/>
            <p:nvPr/>
          </p:nvSpPr>
          <p:spPr>
            <a:xfrm>
              <a:off x="6816227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56338037-5AA6-1BB7-BA67-0AC3FCFCF10C}"/>
                </a:ext>
              </a:extLst>
            </p:cNvPr>
            <p:cNvSpPr/>
            <p:nvPr/>
          </p:nvSpPr>
          <p:spPr>
            <a:xfrm>
              <a:off x="6958626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C46D053-0D4F-E018-B5D0-E1FAB43787A8}"/>
                </a:ext>
              </a:extLst>
            </p:cNvPr>
            <p:cNvSpPr/>
            <p:nvPr/>
          </p:nvSpPr>
          <p:spPr>
            <a:xfrm>
              <a:off x="7101025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8C9759A-8FE8-012A-56CC-76556243B8DD}"/>
                </a:ext>
              </a:extLst>
            </p:cNvPr>
            <p:cNvSpPr/>
            <p:nvPr/>
          </p:nvSpPr>
          <p:spPr>
            <a:xfrm>
              <a:off x="7243424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67A4DF94-4990-76FF-4E17-9D4D8A379D90}"/>
                </a:ext>
              </a:extLst>
            </p:cNvPr>
            <p:cNvSpPr/>
            <p:nvPr/>
          </p:nvSpPr>
          <p:spPr>
            <a:xfrm>
              <a:off x="7385823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E28078EF-50C7-0407-E5A3-7D465E05EF03}"/>
                </a:ext>
              </a:extLst>
            </p:cNvPr>
            <p:cNvSpPr/>
            <p:nvPr/>
          </p:nvSpPr>
          <p:spPr>
            <a:xfrm>
              <a:off x="7528222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B5E4746-E775-CDD9-66EB-7ADE6B99BB18}"/>
                </a:ext>
              </a:extLst>
            </p:cNvPr>
            <p:cNvSpPr/>
            <p:nvPr/>
          </p:nvSpPr>
          <p:spPr>
            <a:xfrm>
              <a:off x="7670619" y="3555818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1B52A082-8DB4-9080-3E00-90E9D4E50DAA}"/>
                </a:ext>
              </a:extLst>
            </p:cNvPr>
            <p:cNvSpPr/>
            <p:nvPr/>
          </p:nvSpPr>
          <p:spPr>
            <a:xfrm>
              <a:off x="6531429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0117E081-2BF4-5133-060F-FD2E4E380DD5}"/>
                </a:ext>
              </a:extLst>
            </p:cNvPr>
            <p:cNvSpPr/>
            <p:nvPr/>
          </p:nvSpPr>
          <p:spPr>
            <a:xfrm>
              <a:off x="6673828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55FAF5C-6693-D640-D740-ED7FD6FDA3AD}"/>
                </a:ext>
              </a:extLst>
            </p:cNvPr>
            <p:cNvSpPr/>
            <p:nvPr/>
          </p:nvSpPr>
          <p:spPr>
            <a:xfrm>
              <a:off x="6816227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14D82606-C7D0-5874-4AF1-7AA55E342232}"/>
                </a:ext>
              </a:extLst>
            </p:cNvPr>
            <p:cNvSpPr/>
            <p:nvPr/>
          </p:nvSpPr>
          <p:spPr>
            <a:xfrm>
              <a:off x="6958626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7E5ED1F8-227A-27F2-0760-A585DA2894D2}"/>
                </a:ext>
              </a:extLst>
            </p:cNvPr>
            <p:cNvSpPr/>
            <p:nvPr/>
          </p:nvSpPr>
          <p:spPr>
            <a:xfrm>
              <a:off x="7101025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4466E5D7-FE30-3B4A-3DCF-899CB14F3465}"/>
                </a:ext>
              </a:extLst>
            </p:cNvPr>
            <p:cNvSpPr/>
            <p:nvPr/>
          </p:nvSpPr>
          <p:spPr>
            <a:xfrm>
              <a:off x="7243424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82392D11-A4F8-2563-4462-5CA1DE0A8024}"/>
                </a:ext>
              </a:extLst>
            </p:cNvPr>
            <p:cNvSpPr/>
            <p:nvPr/>
          </p:nvSpPr>
          <p:spPr>
            <a:xfrm>
              <a:off x="7385823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11BC79CF-B81F-BFC4-4750-2DDF72E15BCE}"/>
                </a:ext>
              </a:extLst>
            </p:cNvPr>
            <p:cNvSpPr/>
            <p:nvPr/>
          </p:nvSpPr>
          <p:spPr>
            <a:xfrm>
              <a:off x="7528222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D11296FA-E8D9-5D89-7A84-FD0B044B83B1}"/>
                </a:ext>
              </a:extLst>
            </p:cNvPr>
            <p:cNvSpPr/>
            <p:nvPr/>
          </p:nvSpPr>
          <p:spPr>
            <a:xfrm>
              <a:off x="7670619" y="3728356"/>
              <a:ext cx="91440" cy="91440"/>
            </a:xfrm>
            <a:prstGeom prst="flowChartConnector">
              <a:avLst/>
            </a:prstGeom>
            <a:solidFill>
              <a:srgbClr val="D5E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033574-58A4-1AFF-567B-949C8C695E0D}"/>
              </a:ext>
            </a:extLst>
          </p:cNvPr>
          <p:cNvGrpSpPr/>
          <p:nvPr/>
        </p:nvGrpSpPr>
        <p:grpSpPr>
          <a:xfrm>
            <a:off x="852834" y="1189574"/>
            <a:ext cx="4940800" cy="5005601"/>
            <a:chOff x="6826738" y="583059"/>
            <a:chExt cx="5120640" cy="51877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FEA7663-292B-C0B4-EA97-76FF7974CA4E}"/>
                </a:ext>
              </a:extLst>
            </p:cNvPr>
            <p:cNvGrpSpPr/>
            <p:nvPr/>
          </p:nvGrpSpPr>
          <p:grpSpPr>
            <a:xfrm>
              <a:off x="6826738" y="650218"/>
              <a:ext cx="5120640" cy="5120640"/>
              <a:chOff x="7019925" y="1707529"/>
              <a:chExt cx="5120640" cy="512064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72AB9129-1B76-ADD1-4C45-165D12EDBAAA}"/>
                  </a:ext>
                </a:extLst>
              </p:cNvPr>
              <p:cNvSpPr/>
              <p:nvPr/>
            </p:nvSpPr>
            <p:spPr>
              <a:xfrm>
                <a:off x="7294245" y="1981849"/>
                <a:ext cx="4572000" cy="4572000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03F2D93F-346D-65C3-F9A1-A97D08CB75B8}"/>
                  </a:ext>
                </a:extLst>
              </p:cNvPr>
              <p:cNvSpPr/>
              <p:nvPr/>
            </p:nvSpPr>
            <p:spPr>
              <a:xfrm>
                <a:off x="7019925" y="1707529"/>
                <a:ext cx="5120640" cy="5120640"/>
              </a:xfrm>
              <a:prstGeom prst="flowChartConnector">
                <a:avLst/>
              </a:prstGeom>
              <a:noFill/>
              <a:ln w="38100">
                <a:solidFill>
                  <a:srgbClr val="E5C1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89E97EE3-4B44-1367-6FA2-1257723FAE00}"/>
                </a:ext>
              </a:extLst>
            </p:cNvPr>
            <p:cNvSpPr/>
            <p:nvPr/>
          </p:nvSpPr>
          <p:spPr>
            <a:xfrm>
              <a:off x="7087716" y="4467226"/>
              <a:ext cx="457200" cy="457200"/>
            </a:xfrm>
            <a:prstGeom prst="flowChartConnector">
              <a:avLst/>
            </a:prstGeom>
            <a:pattFill prst="ltDnDiag">
              <a:fgClr>
                <a:srgbClr val="7A6576"/>
              </a:fgClr>
              <a:bgClr>
                <a:srgbClr val="E3EDF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73A72BCB-CE9B-D68D-9898-5BFBF6A96AE8}"/>
                </a:ext>
              </a:extLst>
            </p:cNvPr>
            <p:cNvSpPr/>
            <p:nvPr/>
          </p:nvSpPr>
          <p:spPr>
            <a:xfrm>
              <a:off x="10826914" y="583059"/>
              <a:ext cx="971551" cy="971551"/>
            </a:xfrm>
            <a:prstGeom prst="flowChartConnector">
              <a:avLst/>
            </a:prstGeom>
            <a:pattFill prst="ltDnDiag">
              <a:fgClr>
                <a:srgbClr val="7A6576"/>
              </a:fgClr>
              <a:bgClr>
                <a:srgbClr val="E3EDF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DF6B27C-FAC3-2F24-BB25-83CB410384D7}"/>
              </a:ext>
            </a:extLst>
          </p:cNvPr>
          <p:cNvSpPr txBox="1"/>
          <p:nvPr/>
        </p:nvSpPr>
        <p:spPr>
          <a:xfrm>
            <a:off x="714375" y="489048"/>
            <a:ext cx="61058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Facilities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7EACD9-0794-9F3D-F26A-982C6F36BAE4}"/>
              </a:ext>
            </a:extLst>
          </p:cNvPr>
          <p:cNvGrpSpPr/>
          <p:nvPr/>
        </p:nvGrpSpPr>
        <p:grpSpPr>
          <a:xfrm>
            <a:off x="6086475" y="1500010"/>
            <a:ext cx="6105832" cy="4599321"/>
            <a:chOff x="714375" y="1500010"/>
            <a:chExt cx="6105832" cy="459932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EC5E86-9B97-CDF8-CE0F-8D3BD7463229}"/>
                </a:ext>
              </a:extLst>
            </p:cNvPr>
            <p:cNvSpPr txBox="1"/>
            <p:nvPr/>
          </p:nvSpPr>
          <p:spPr>
            <a:xfrm>
              <a:off x="714375" y="1500010"/>
              <a:ext cx="61058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Bahnschrift" panose="020B0502040204020203" pitchFamily="34" charset="0"/>
                </a:rPr>
                <a:t>Uninterrupted Power Supplies (UPS)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2448A1-7FE8-6A59-F29D-31B567DAF9FC}"/>
                </a:ext>
              </a:extLst>
            </p:cNvPr>
            <p:cNvSpPr txBox="1"/>
            <p:nvPr/>
          </p:nvSpPr>
          <p:spPr>
            <a:xfrm>
              <a:off x="1140792" y="3421675"/>
              <a:ext cx="5252998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Bahnschrift" panose="020B0502040204020203" pitchFamily="34" charset="0"/>
                </a:rPr>
                <a:t>The university has a distributed backup of up to 1000 KVA (UPS) to support all devices.</a:t>
              </a:r>
            </a:p>
            <a:p>
              <a:pPr algn="ctr"/>
              <a:r>
                <a:rPr lang="en-US" sz="2400" dirty="0">
                  <a:latin typeface="Bahnschrift" panose="020B0502040204020203" pitchFamily="34" charset="0"/>
                </a:rPr>
                <a:t>The data center is backed up by dedicated UPSs installed in parallel mode to provide maximum resiliency power and voltage fluctuations.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436FF13-C5FB-FCE3-7398-4B84251241B6}"/>
                </a:ext>
              </a:extLst>
            </p:cNvPr>
            <p:cNvGrpSpPr/>
            <p:nvPr/>
          </p:nvGrpSpPr>
          <p:grpSpPr>
            <a:xfrm>
              <a:off x="714375" y="2326306"/>
              <a:ext cx="5669803" cy="967015"/>
              <a:chOff x="714375" y="2326306"/>
              <a:chExt cx="5669803" cy="96701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D8284B8-B699-6BF0-B5A6-05401BC47E8B}"/>
                  </a:ext>
                </a:extLst>
              </p:cNvPr>
              <p:cNvSpPr/>
              <p:nvPr/>
            </p:nvSpPr>
            <p:spPr>
              <a:xfrm>
                <a:off x="714376" y="2871634"/>
                <a:ext cx="5669802" cy="4216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72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498DBF-AD56-B98C-4396-6D6D48DC6FF5}"/>
                  </a:ext>
                </a:extLst>
              </p:cNvPr>
              <p:cNvSpPr/>
              <p:nvPr/>
            </p:nvSpPr>
            <p:spPr>
              <a:xfrm>
                <a:off x="714375" y="2326306"/>
                <a:ext cx="5656928" cy="888842"/>
              </a:xfrm>
              <a:prstGeom prst="rect">
                <a:avLst/>
              </a:prstGeom>
              <a:gradFill flip="none" rotWithShape="1">
                <a:gsLst>
                  <a:gs pos="54000">
                    <a:schemeClr val="bg1">
                      <a:lumMod val="85000"/>
                    </a:schemeClr>
                  </a:gs>
                  <a:gs pos="0">
                    <a:srgbClr val="EAF2F5"/>
                  </a:gs>
                  <a:gs pos="100000">
                    <a:srgbClr val="EAF2F5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4DF2716-819A-0901-6348-44F09132FCDB}"/>
                  </a:ext>
                </a:extLst>
              </p:cNvPr>
              <p:cNvSpPr txBox="1"/>
              <p:nvPr/>
            </p:nvSpPr>
            <p:spPr>
              <a:xfrm>
                <a:off x="2552854" y="2478340"/>
                <a:ext cx="203819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Bahnschrift SemiBold" panose="020B0502040204020203" pitchFamily="34" charset="0"/>
                  </a:rPr>
                  <a:t>1000 KVA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95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blan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4071</TotalTime>
  <Words>1510</Words>
  <Application>Microsoft Office PowerPoint</Application>
  <PresentationFormat>Widescreen</PresentationFormat>
  <Paragraphs>280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Bahnschrift</vt:lpstr>
      <vt:lpstr>Bahnschrift SemiBold</vt:lpstr>
      <vt:lpstr>Calibri</vt:lpstr>
      <vt:lpstr>Calibri Light</vt:lpstr>
      <vt:lpstr>Tw Cen MT Condensed Extra Bold</vt:lpstr>
      <vt:lpstr>Office Theme</vt:lpstr>
      <vt:lpstr>6_blank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Fiber &amp; UTP Cabling</vt:lpstr>
      <vt:lpstr>Optical Fiber &amp; UTP Cabling</vt:lpstr>
      <vt:lpstr>INTERNET LEASE LINE </vt:lpstr>
      <vt:lpstr>Wireless Network Infrastructure </vt:lpstr>
      <vt:lpstr>Firewall</vt:lpstr>
      <vt:lpstr>PowerPoint Presentation</vt:lpstr>
      <vt:lpstr>PowerPoint Presentation</vt:lpstr>
      <vt:lpstr>PowerPoint Presentation</vt:lpstr>
      <vt:lpstr>List of Available Software and Applications</vt:lpstr>
      <vt:lpstr>IT Facilities </vt:lpstr>
      <vt:lpstr>5 Comments on one Picture</vt:lpstr>
      <vt:lpstr>Features of CCTV Cameras Available @ Campus</vt:lpstr>
      <vt:lpstr>PowerPoint Presentation</vt:lpstr>
      <vt:lpstr>PowerPoint Presentation</vt:lpstr>
      <vt:lpstr>Features of Access Control System</vt:lpstr>
      <vt:lpstr>Massive Smart Card Distribution Exercise</vt:lpstr>
      <vt:lpstr>Use Cases</vt:lpstr>
      <vt:lpstr>Public Announcement (PA) System</vt:lpstr>
      <vt:lpstr>Highlights of the Public Announcement System</vt:lpstr>
      <vt:lpstr>ICT Enabled Classrooms &amp; Seminar Halls</vt:lpstr>
      <vt:lpstr>ICT Facilities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video recording 1</dc:creator>
  <cp:lastModifiedBy>video recording 1</cp:lastModifiedBy>
  <cp:revision>37</cp:revision>
  <dcterms:created xsi:type="dcterms:W3CDTF">2022-10-02T18:10:50Z</dcterms:created>
  <dcterms:modified xsi:type="dcterms:W3CDTF">2022-10-08T05:53:35Z</dcterms:modified>
</cp:coreProperties>
</file>